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71" r:id="rId2"/>
    <p:sldId id="273" r:id="rId3"/>
    <p:sldId id="268" r:id="rId4"/>
    <p:sldId id="266" r:id="rId5"/>
    <p:sldId id="269" r:id="rId6"/>
    <p:sldId id="267" r:id="rId7"/>
    <p:sldId id="256" r:id="rId8"/>
    <p:sldId id="257" r:id="rId9"/>
    <p:sldId id="270" r:id="rId10"/>
    <p:sldId id="262" r:id="rId11"/>
    <p:sldId id="258" r:id="rId12"/>
    <p:sldId id="259" r:id="rId13"/>
    <p:sldId id="261" r:id="rId14"/>
    <p:sldId id="264" r:id="rId15"/>
    <p:sldId id="260" r:id="rId16"/>
    <p:sldId id="263" r:id="rId17"/>
    <p:sldId id="27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106" d="100"/>
          <a:sy n="106" d="100"/>
        </p:scale>
        <p:origin x="-154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773625-8D65-433F-BC72-60862A9CD454}" type="datetimeFigureOut">
              <a:rPr lang="en-CA" smtClean="0"/>
              <a:pPr/>
              <a:t>22/11/2016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56E274-C14C-4DCC-A184-4285BFCA23B1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256355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61858-C892-4BC8-A377-325E26C5E00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801738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61858-C892-4BC8-A377-325E26C5E00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237371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61858-C892-4BC8-A377-325E26C5E00A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56671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88530-4B6E-4506-A451-B2F6790F6B66}" type="datetimeFigureOut">
              <a:rPr lang="en-CA" smtClean="0"/>
              <a:pPr/>
              <a:t>22/11/2016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0F254-957A-4443-8CBE-201007E7FB86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88530-4B6E-4506-A451-B2F6790F6B66}" type="datetimeFigureOut">
              <a:rPr lang="en-CA" smtClean="0"/>
              <a:pPr/>
              <a:t>22/11/2016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0F254-957A-4443-8CBE-201007E7FB86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88530-4B6E-4506-A451-B2F6790F6B66}" type="datetimeFigureOut">
              <a:rPr lang="en-CA" smtClean="0"/>
              <a:pPr/>
              <a:t>22/11/2016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0F254-957A-4443-8CBE-201007E7FB86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88530-4B6E-4506-A451-B2F6790F6B66}" type="datetimeFigureOut">
              <a:rPr lang="en-CA" smtClean="0"/>
              <a:pPr/>
              <a:t>22/11/2016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0F254-957A-4443-8CBE-201007E7FB86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88530-4B6E-4506-A451-B2F6790F6B66}" type="datetimeFigureOut">
              <a:rPr lang="en-CA" smtClean="0"/>
              <a:pPr/>
              <a:t>22/11/2016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0F254-957A-4443-8CBE-201007E7FB86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88530-4B6E-4506-A451-B2F6790F6B66}" type="datetimeFigureOut">
              <a:rPr lang="en-CA" smtClean="0"/>
              <a:pPr/>
              <a:t>22/11/2016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0F254-957A-4443-8CBE-201007E7FB86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88530-4B6E-4506-A451-B2F6790F6B66}" type="datetimeFigureOut">
              <a:rPr lang="en-CA" smtClean="0"/>
              <a:pPr/>
              <a:t>22/11/2016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0F254-957A-4443-8CBE-201007E7FB86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88530-4B6E-4506-A451-B2F6790F6B66}" type="datetimeFigureOut">
              <a:rPr lang="en-CA" smtClean="0"/>
              <a:pPr/>
              <a:t>22/11/2016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0F254-957A-4443-8CBE-201007E7FB86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88530-4B6E-4506-A451-B2F6790F6B66}" type="datetimeFigureOut">
              <a:rPr lang="en-CA" smtClean="0"/>
              <a:pPr/>
              <a:t>22/11/2016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0F254-957A-4443-8CBE-201007E7FB86}" type="slidenum">
              <a:rPr lang="en-CA" smtClean="0"/>
              <a:pPr/>
              <a:t>‹#›</a:t>
            </a:fld>
            <a:endParaRPr lang="en-CA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61510" y="6084945"/>
            <a:ext cx="1231499" cy="640135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 userDrawn="1"/>
        </p:nvSpPr>
        <p:spPr bwMode="auto">
          <a:xfrm>
            <a:off x="2261685" y="6525344"/>
            <a:ext cx="6781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en-US" sz="1200" dirty="0">
                <a:solidFill>
                  <a:srgbClr val="000000"/>
                </a:solidFill>
                <a:cs typeface="Arial" panose="020B0604020202020204" pitchFamily="34" charset="0"/>
              </a:rPr>
              <a:t>Paper </a:t>
            </a:r>
            <a:r>
              <a:rPr lang="en-US" altLang="en-US" sz="1200" dirty="0" smtClean="0">
                <a:solidFill>
                  <a:srgbClr val="000000"/>
                </a:solidFill>
                <a:cs typeface="Arial" panose="020B0604020202020204" pitchFamily="34" charset="0"/>
              </a:rPr>
              <a:t>#183123 </a:t>
            </a:r>
            <a:r>
              <a:rPr lang="en-US" altLang="en-US" sz="1200" dirty="0">
                <a:solidFill>
                  <a:srgbClr val="000000"/>
                </a:solidFill>
                <a:cs typeface="Arial" panose="020B0604020202020204" pitchFamily="34" charset="0"/>
              </a:rPr>
              <a:t>• </a:t>
            </a:r>
            <a:r>
              <a:rPr lang="en-US" altLang="en-US" sz="1200" dirty="0" smtClean="0">
                <a:solidFill>
                  <a:srgbClr val="000000"/>
                </a:solidFill>
                <a:cs typeface="Arial" panose="020B0604020202020204" pitchFamily="34" charset="0"/>
              </a:rPr>
              <a:t>H2S Removal &amp; Conversion to Elemental Sulfur </a:t>
            </a:r>
            <a:r>
              <a:rPr lang="en-US" altLang="en-US" sz="1200" dirty="0">
                <a:solidFill>
                  <a:srgbClr val="000000"/>
                </a:solidFill>
                <a:cs typeface="Arial" panose="020B0604020202020204" pitchFamily="34" charset="0"/>
              </a:rPr>
              <a:t>• </a:t>
            </a:r>
            <a:r>
              <a:rPr lang="en-US" altLang="en-US" sz="1200" dirty="0" smtClean="0">
                <a:solidFill>
                  <a:srgbClr val="000000"/>
                </a:solidFill>
                <a:cs typeface="Arial" panose="020B0604020202020204" pitchFamily="34" charset="0"/>
              </a:rPr>
              <a:t>Dr. Conrad Ayasse</a:t>
            </a:r>
            <a:endParaRPr lang="en-US" altLang="en-US" sz="12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88530-4B6E-4506-A451-B2F6790F6B66}" type="datetimeFigureOut">
              <a:rPr lang="en-CA" smtClean="0"/>
              <a:pPr/>
              <a:t>22/11/2016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0F254-957A-4443-8CBE-201007E7FB86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88530-4B6E-4506-A451-B2F6790F6B66}" type="datetimeFigureOut">
              <a:rPr lang="en-CA" smtClean="0"/>
              <a:pPr/>
              <a:t>22/11/2016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0F254-957A-4443-8CBE-201007E7FB86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B88530-4B6E-4506-A451-B2F6790F6B66}" type="datetimeFigureOut">
              <a:rPr lang="en-CA" smtClean="0"/>
              <a:pPr/>
              <a:t>22/11/2016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0F254-957A-4443-8CBE-201007E7FB86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hyperlink" Target="http://www.adipec.com/" TargetMode="External"/><Relationship Id="rId9" Type="http://schemas.openxmlformats.org/officeDocument/2006/relationships/image" Target="../media/image7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hyperlink" Target="http://www.verdisfuels.com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canchem.ca/" TargetMode="Externa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e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400" y="-166088"/>
            <a:ext cx="9144000" cy="11322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7" descr="ADIPEC FULL LOGO H 2016-01 v3">
            <a:hlinkClick r:id="rId4"/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118558"/>
            <a:ext cx="6400800" cy="2171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38568" r="38250"/>
          <a:stretch/>
        </p:blipFill>
        <p:spPr bwMode="auto">
          <a:xfrm rot="10800000" flipH="1" flipV="1">
            <a:off x="4523480" y="609601"/>
            <a:ext cx="4627448" cy="4343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23490" y="5586505"/>
            <a:ext cx="7097019" cy="8871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656735" y="1258632"/>
            <a:ext cx="105368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r-PK" sz="1400" dirty="0">
                <a:solidFill>
                  <a:srgbClr val="002060"/>
                </a:solidFill>
              </a:rPr>
              <a:t>HOSTED BY: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843156" y="1660327"/>
            <a:ext cx="680844" cy="1088162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970719" y="4191000"/>
            <a:ext cx="134972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</a:rPr>
              <a:t>SUPPORTED</a:t>
            </a:r>
            <a:r>
              <a:rPr lang="ur-PK" sz="1400" dirty="0">
                <a:solidFill>
                  <a:srgbClr val="002060"/>
                </a:solidFill>
              </a:rPr>
              <a:t> BY: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066800" y="4693194"/>
            <a:ext cx="7031938" cy="636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007748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355203" y="2264804"/>
            <a:ext cx="216024" cy="6480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Rectangle 3"/>
          <p:cNvSpPr/>
          <p:nvPr/>
        </p:nvSpPr>
        <p:spPr>
          <a:xfrm>
            <a:off x="2710560" y="3948335"/>
            <a:ext cx="216024" cy="6480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8" name="Straight Arrow Connector 7"/>
          <p:cNvCxnSpPr>
            <a:endCxn id="3" idx="0"/>
          </p:cNvCxnSpPr>
          <p:nvPr/>
        </p:nvCxnSpPr>
        <p:spPr>
          <a:xfrm>
            <a:off x="3463215" y="2048780"/>
            <a:ext cx="0" cy="216024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764350" y="1223755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400" b="1" dirty="0" smtClean="0"/>
              <a:t>Feed gas</a:t>
            </a:r>
            <a:endParaRPr lang="en-CA" sz="1400" b="1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3355203" y="2840868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355203" y="2336812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710560" y="4524399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710560" y="4020343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355203" y="2336812"/>
            <a:ext cx="216024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3355203" y="2336812"/>
            <a:ext cx="216024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2710560" y="4020343"/>
            <a:ext cx="216024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710560" y="4020343"/>
            <a:ext cx="216024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V="1">
            <a:off x="3067172" y="3176581"/>
            <a:ext cx="0" cy="163585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2809644" y="4812431"/>
            <a:ext cx="23959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" idx="2"/>
          </p:cNvCxnSpPr>
          <p:nvPr/>
        </p:nvCxnSpPr>
        <p:spPr>
          <a:xfrm>
            <a:off x="2818572" y="4596407"/>
            <a:ext cx="0" cy="21602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3" idx="2"/>
          </p:cNvCxnSpPr>
          <p:nvPr/>
        </p:nvCxnSpPr>
        <p:spPr>
          <a:xfrm>
            <a:off x="3463215" y="2912876"/>
            <a:ext cx="9715" cy="216024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flipH="1">
            <a:off x="2782568" y="2048780"/>
            <a:ext cx="667503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>
            <a:off x="2782568" y="2048780"/>
            <a:ext cx="0" cy="189955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Oval 83"/>
          <p:cNvSpPr/>
          <p:nvPr/>
        </p:nvSpPr>
        <p:spPr>
          <a:xfrm>
            <a:off x="4198557" y="3131755"/>
            <a:ext cx="114472" cy="10770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7" name="Rectangle 86"/>
          <p:cNvSpPr/>
          <p:nvPr/>
        </p:nvSpPr>
        <p:spPr>
          <a:xfrm>
            <a:off x="4570936" y="3113825"/>
            <a:ext cx="197223" cy="636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3" name="Rectangle 92"/>
          <p:cNvSpPr/>
          <p:nvPr/>
        </p:nvSpPr>
        <p:spPr>
          <a:xfrm>
            <a:off x="5126748" y="3051428"/>
            <a:ext cx="376518" cy="1974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cxnSp>
        <p:nvCxnSpPr>
          <p:cNvPr id="98" name="Straight Arrow Connector 97"/>
          <p:cNvCxnSpPr>
            <a:stCxn id="84" idx="7"/>
            <a:endCxn id="87" idx="1"/>
          </p:cNvCxnSpPr>
          <p:nvPr/>
        </p:nvCxnSpPr>
        <p:spPr>
          <a:xfrm flipV="1">
            <a:off x="4296265" y="3145650"/>
            <a:ext cx="274671" cy="1878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>
            <a:stCxn id="93" idx="3"/>
          </p:cNvCxnSpPr>
          <p:nvPr/>
        </p:nvCxnSpPr>
        <p:spPr>
          <a:xfrm flipV="1">
            <a:off x="5503266" y="3145650"/>
            <a:ext cx="663387" cy="4482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ectangle 106"/>
          <p:cNvSpPr/>
          <p:nvPr/>
        </p:nvSpPr>
        <p:spPr>
          <a:xfrm>
            <a:off x="6166653" y="3078324"/>
            <a:ext cx="134471" cy="4851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09" name="Straight Arrow Connector 108"/>
          <p:cNvCxnSpPr>
            <a:stCxn id="107" idx="2"/>
            <a:endCxn id="124" idx="0"/>
          </p:cNvCxnSpPr>
          <p:nvPr/>
        </p:nvCxnSpPr>
        <p:spPr>
          <a:xfrm>
            <a:off x="6233889" y="3563452"/>
            <a:ext cx="0" cy="179295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6166653" y="4175356"/>
            <a:ext cx="134471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V="1">
            <a:off x="6166653" y="3527591"/>
            <a:ext cx="134471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 flipV="1">
            <a:off x="6157688" y="3158649"/>
            <a:ext cx="134471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Rectangle 123"/>
          <p:cNvSpPr/>
          <p:nvPr/>
        </p:nvSpPr>
        <p:spPr>
          <a:xfrm>
            <a:off x="6166653" y="3742747"/>
            <a:ext cx="134471" cy="4851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28" name="Straight Connector 127"/>
          <p:cNvCxnSpPr/>
          <p:nvPr/>
        </p:nvCxnSpPr>
        <p:spPr>
          <a:xfrm flipV="1">
            <a:off x="6166653" y="3814467"/>
            <a:ext cx="134471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>
            <a:stCxn id="135" idx="1"/>
          </p:cNvCxnSpPr>
          <p:nvPr/>
        </p:nvCxnSpPr>
        <p:spPr>
          <a:xfrm>
            <a:off x="4902630" y="2742255"/>
            <a:ext cx="4929" cy="416394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Rectangle 134"/>
          <p:cNvSpPr/>
          <p:nvPr/>
        </p:nvSpPr>
        <p:spPr>
          <a:xfrm rot="16200000">
            <a:off x="4804018" y="2611819"/>
            <a:ext cx="197223" cy="636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39" name="Straight Arrow Connector 138"/>
          <p:cNvCxnSpPr/>
          <p:nvPr/>
        </p:nvCxnSpPr>
        <p:spPr>
          <a:xfrm>
            <a:off x="4902630" y="2282996"/>
            <a:ext cx="0" cy="263043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TextBox 139"/>
          <p:cNvSpPr txBox="1"/>
          <p:nvPr/>
        </p:nvSpPr>
        <p:spPr>
          <a:xfrm>
            <a:off x="4707015" y="2078850"/>
            <a:ext cx="3585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/>
              <a:t>air</a:t>
            </a:r>
            <a:endParaRPr lang="en-CA" sz="1200" dirty="0"/>
          </a:p>
        </p:txBody>
      </p:sp>
      <p:sp>
        <p:nvSpPr>
          <p:cNvPr id="142" name="Rectangle 141"/>
          <p:cNvSpPr/>
          <p:nvPr/>
        </p:nvSpPr>
        <p:spPr>
          <a:xfrm rot="2700000">
            <a:off x="3442123" y="3155632"/>
            <a:ext cx="72000" cy="7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64" name="Rectangle 163"/>
          <p:cNvSpPr/>
          <p:nvPr/>
        </p:nvSpPr>
        <p:spPr>
          <a:xfrm rot="2700000">
            <a:off x="3437045" y="2049219"/>
            <a:ext cx="49598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70" name="Straight Arrow Connector 169"/>
          <p:cNvCxnSpPr/>
          <p:nvPr/>
        </p:nvCxnSpPr>
        <p:spPr>
          <a:xfrm>
            <a:off x="3067172" y="1777069"/>
            <a:ext cx="0" cy="22760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Arrow Connector 175"/>
          <p:cNvCxnSpPr>
            <a:stCxn id="124" idx="2"/>
          </p:cNvCxnSpPr>
          <p:nvPr/>
        </p:nvCxnSpPr>
        <p:spPr>
          <a:xfrm flipH="1">
            <a:off x="6210291" y="4227875"/>
            <a:ext cx="23598" cy="518756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8" name="Rectangle 177"/>
          <p:cNvSpPr/>
          <p:nvPr/>
        </p:nvSpPr>
        <p:spPr>
          <a:xfrm>
            <a:off x="6604653" y="4658361"/>
            <a:ext cx="243318" cy="4588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1" name="Rectangle 180"/>
          <p:cNvSpPr/>
          <p:nvPr/>
        </p:nvSpPr>
        <p:spPr>
          <a:xfrm>
            <a:off x="6179465" y="4652655"/>
            <a:ext cx="243318" cy="4645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97" name="Rectangle 196"/>
          <p:cNvSpPr/>
          <p:nvPr/>
        </p:nvSpPr>
        <p:spPr>
          <a:xfrm rot="2700000">
            <a:off x="6734164" y="4350582"/>
            <a:ext cx="72000" cy="7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251" name="Straight Arrow Connector 250"/>
          <p:cNvCxnSpPr/>
          <p:nvPr/>
        </p:nvCxnSpPr>
        <p:spPr>
          <a:xfrm flipV="1">
            <a:off x="6776252" y="2004678"/>
            <a:ext cx="0" cy="2655422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Straight Arrow Connector 268"/>
          <p:cNvCxnSpPr/>
          <p:nvPr/>
        </p:nvCxnSpPr>
        <p:spPr>
          <a:xfrm>
            <a:off x="6795620" y="4385143"/>
            <a:ext cx="357151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" name="Rectangle 275"/>
          <p:cNvSpPr/>
          <p:nvPr/>
        </p:nvSpPr>
        <p:spPr>
          <a:xfrm>
            <a:off x="7152771" y="4299810"/>
            <a:ext cx="215153" cy="1701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77" name="TextBox 276"/>
          <p:cNvSpPr txBox="1"/>
          <p:nvPr/>
        </p:nvSpPr>
        <p:spPr>
          <a:xfrm>
            <a:off x="6806993" y="4452679"/>
            <a:ext cx="1230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200" dirty="0" smtClean="0"/>
              <a:t>Gas Chromatograph</a:t>
            </a:r>
            <a:endParaRPr lang="en-CA" sz="1200" dirty="0"/>
          </a:p>
        </p:txBody>
      </p:sp>
      <p:cxnSp>
        <p:nvCxnSpPr>
          <p:cNvPr id="288" name="Straight Arrow Connector 287"/>
          <p:cNvCxnSpPr>
            <a:stCxn id="87" idx="3"/>
            <a:endCxn id="93" idx="1"/>
          </p:cNvCxnSpPr>
          <p:nvPr/>
        </p:nvCxnSpPr>
        <p:spPr>
          <a:xfrm>
            <a:off x="4768159" y="3145650"/>
            <a:ext cx="358589" cy="4482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Straight Arrow Connector 326"/>
          <p:cNvCxnSpPr>
            <a:stCxn id="181" idx="2"/>
          </p:cNvCxnSpPr>
          <p:nvPr/>
        </p:nvCxnSpPr>
        <p:spPr>
          <a:xfrm>
            <a:off x="6301124" y="5117241"/>
            <a:ext cx="0" cy="18982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8" name="Straight Arrow Connector 327"/>
          <p:cNvCxnSpPr/>
          <p:nvPr/>
        </p:nvCxnSpPr>
        <p:spPr>
          <a:xfrm>
            <a:off x="6744708" y="5117241"/>
            <a:ext cx="0" cy="18982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9" name="TextBox 328"/>
          <p:cNvSpPr txBox="1"/>
          <p:nvPr/>
        </p:nvSpPr>
        <p:spPr>
          <a:xfrm>
            <a:off x="6184584" y="5307069"/>
            <a:ext cx="2650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/>
              <a:t>S</a:t>
            </a:r>
            <a:endParaRPr lang="en-CA" sz="1200" dirty="0"/>
          </a:p>
        </p:txBody>
      </p:sp>
      <p:sp>
        <p:nvSpPr>
          <p:cNvPr id="330" name="TextBox 329"/>
          <p:cNvSpPr txBox="1"/>
          <p:nvPr/>
        </p:nvSpPr>
        <p:spPr>
          <a:xfrm>
            <a:off x="6618736" y="5307069"/>
            <a:ext cx="2650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/>
              <a:t>S</a:t>
            </a:r>
            <a:endParaRPr lang="en-CA" sz="1200" dirty="0"/>
          </a:p>
        </p:txBody>
      </p:sp>
      <p:sp>
        <p:nvSpPr>
          <p:cNvPr id="331" name="TextBox 330"/>
          <p:cNvSpPr txBox="1"/>
          <p:nvPr/>
        </p:nvSpPr>
        <p:spPr>
          <a:xfrm>
            <a:off x="5084164" y="3033498"/>
            <a:ext cx="65218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800" dirty="0" smtClean="0"/>
              <a:t>Heater</a:t>
            </a:r>
            <a:endParaRPr lang="en-CA" sz="800" dirty="0"/>
          </a:p>
        </p:txBody>
      </p:sp>
      <p:sp>
        <p:nvSpPr>
          <p:cNvPr id="332" name="TextBox 331"/>
          <p:cNvSpPr txBox="1"/>
          <p:nvPr/>
        </p:nvSpPr>
        <p:spPr>
          <a:xfrm>
            <a:off x="5648537" y="3744035"/>
            <a:ext cx="6786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/>
              <a:t>Guard</a:t>
            </a:r>
          </a:p>
          <a:p>
            <a:r>
              <a:rPr lang="en-CA" sz="1200" dirty="0" smtClean="0"/>
              <a:t> bed</a:t>
            </a:r>
            <a:endParaRPr lang="en-CA" sz="1200" dirty="0"/>
          </a:p>
        </p:txBody>
      </p:sp>
      <p:sp>
        <p:nvSpPr>
          <p:cNvPr id="333" name="TextBox 332"/>
          <p:cNvSpPr txBox="1"/>
          <p:nvPr/>
        </p:nvSpPr>
        <p:spPr>
          <a:xfrm>
            <a:off x="5568680" y="3158970"/>
            <a:ext cx="668505" cy="46166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CA" sz="1200" dirty="0" smtClean="0"/>
              <a:t>D.O.</a:t>
            </a:r>
          </a:p>
          <a:p>
            <a:pPr algn="ctr"/>
            <a:r>
              <a:rPr lang="en-CA" sz="1200" dirty="0" smtClean="0"/>
              <a:t>Reactor</a:t>
            </a:r>
            <a:endParaRPr lang="en-CA" sz="1200" dirty="0"/>
          </a:p>
        </p:txBody>
      </p:sp>
      <p:sp>
        <p:nvSpPr>
          <p:cNvPr id="334" name="TextBox 333"/>
          <p:cNvSpPr txBox="1"/>
          <p:nvPr/>
        </p:nvSpPr>
        <p:spPr>
          <a:xfrm>
            <a:off x="5145813" y="4652655"/>
            <a:ext cx="9681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200" dirty="0" smtClean="0"/>
              <a:t>Sulfur traps</a:t>
            </a:r>
          </a:p>
          <a:p>
            <a:pPr algn="ctr"/>
            <a:r>
              <a:rPr lang="en-CA" sz="1200" dirty="0" smtClean="0"/>
              <a:t> or pits</a:t>
            </a:r>
            <a:endParaRPr lang="en-CA" sz="1200" dirty="0"/>
          </a:p>
        </p:txBody>
      </p:sp>
      <p:sp>
        <p:nvSpPr>
          <p:cNvPr id="335" name="TextBox 334"/>
          <p:cNvSpPr txBox="1"/>
          <p:nvPr/>
        </p:nvSpPr>
        <p:spPr>
          <a:xfrm>
            <a:off x="3924015" y="3204117"/>
            <a:ext cx="6925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/>
              <a:t>Re-cycle</a:t>
            </a:r>
          </a:p>
          <a:p>
            <a:r>
              <a:rPr lang="en-CA" sz="1200" dirty="0" smtClean="0"/>
              <a:t>booster</a:t>
            </a:r>
            <a:endParaRPr lang="en-CA" sz="1200" dirty="0"/>
          </a:p>
        </p:txBody>
      </p:sp>
      <p:sp>
        <p:nvSpPr>
          <p:cNvPr id="336" name="TextBox 335"/>
          <p:cNvSpPr txBox="1"/>
          <p:nvPr/>
        </p:nvSpPr>
        <p:spPr>
          <a:xfrm>
            <a:off x="4907559" y="2484384"/>
            <a:ext cx="6992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/>
              <a:t>MFC</a:t>
            </a:r>
            <a:endParaRPr lang="en-CA" sz="1200" dirty="0"/>
          </a:p>
        </p:txBody>
      </p:sp>
      <p:sp>
        <p:nvSpPr>
          <p:cNvPr id="337" name="TextBox 336"/>
          <p:cNvSpPr txBox="1"/>
          <p:nvPr/>
        </p:nvSpPr>
        <p:spPr>
          <a:xfrm>
            <a:off x="4499992" y="3212976"/>
            <a:ext cx="637962" cy="276999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CA" sz="1200" dirty="0" smtClean="0"/>
              <a:t>MFC</a:t>
            </a:r>
            <a:endParaRPr lang="en-CA" sz="1200" dirty="0"/>
          </a:p>
        </p:txBody>
      </p:sp>
      <p:sp>
        <p:nvSpPr>
          <p:cNvPr id="340" name="TextBox 339"/>
          <p:cNvSpPr txBox="1"/>
          <p:nvPr/>
        </p:nvSpPr>
        <p:spPr>
          <a:xfrm>
            <a:off x="836585" y="233645"/>
            <a:ext cx="76058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200" b="1" dirty="0" smtClean="0"/>
              <a:t>Sulfa-Nil</a:t>
            </a:r>
            <a:r>
              <a:rPr lang="en-CA" sz="3200" b="1" baseline="30000" dirty="0" smtClean="0"/>
              <a:t>tm</a:t>
            </a:r>
            <a:r>
              <a:rPr lang="en-CA" sz="3200" b="1" baseline="30000" dirty="0"/>
              <a:t> </a:t>
            </a:r>
            <a:r>
              <a:rPr lang="en-CA" sz="3200" b="1" dirty="0" smtClean="0"/>
              <a:t>for Low H</a:t>
            </a:r>
            <a:r>
              <a:rPr lang="en-CA" sz="3200" b="1" baseline="-25000" dirty="0" smtClean="0"/>
              <a:t>2</a:t>
            </a:r>
            <a:r>
              <a:rPr lang="en-CA" sz="3200" b="1" dirty="0" smtClean="0"/>
              <a:t>S Gas </a:t>
            </a:r>
            <a:r>
              <a:rPr lang="en-CA" sz="3200" b="1" dirty="0"/>
              <a:t>S</a:t>
            </a:r>
            <a:r>
              <a:rPr lang="en-CA" sz="3200" b="1" dirty="0" smtClean="0"/>
              <a:t>treams</a:t>
            </a:r>
            <a:endParaRPr lang="en-CA" sz="3200" b="1" dirty="0"/>
          </a:p>
        </p:txBody>
      </p:sp>
      <p:sp>
        <p:nvSpPr>
          <p:cNvPr id="341" name="TextBox 340"/>
          <p:cNvSpPr txBox="1"/>
          <p:nvPr/>
        </p:nvSpPr>
        <p:spPr>
          <a:xfrm>
            <a:off x="3571190" y="2204864"/>
            <a:ext cx="9288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200" dirty="0" smtClean="0"/>
              <a:t>Solid-state H</a:t>
            </a:r>
            <a:r>
              <a:rPr lang="en-CA" sz="1200" baseline="-25000" dirty="0" smtClean="0"/>
              <a:t>2</a:t>
            </a:r>
            <a:r>
              <a:rPr lang="en-CA" sz="1200" dirty="0" smtClean="0"/>
              <a:t>S Absorber 1</a:t>
            </a:r>
          </a:p>
          <a:p>
            <a:pPr algn="ctr"/>
            <a:r>
              <a:rPr lang="en-CA" sz="1200" dirty="0" smtClean="0"/>
              <a:t>(Saturated)</a:t>
            </a:r>
            <a:endParaRPr lang="en-CA" sz="1200" dirty="0"/>
          </a:p>
        </p:txBody>
      </p:sp>
      <p:sp>
        <p:nvSpPr>
          <p:cNvPr id="342" name="TextBox 341"/>
          <p:cNvSpPr txBox="1"/>
          <p:nvPr/>
        </p:nvSpPr>
        <p:spPr>
          <a:xfrm>
            <a:off x="1736685" y="3834045"/>
            <a:ext cx="9827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200" dirty="0" smtClean="0"/>
              <a:t>Solid-state H</a:t>
            </a:r>
            <a:r>
              <a:rPr lang="en-CA" sz="1200" baseline="-25000" dirty="0" smtClean="0"/>
              <a:t>2</a:t>
            </a:r>
            <a:r>
              <a:rPr lang="en-CA" sz="1200" dirty="0" smtClean="0"/>
              <a:t>S Absorber 2</a:t>
            </a:r>
          </a:p>
          <a:p>
            <a:pPr algn="ctr"/>
            <a:r>
              <a:rPr lang="en-CA" sz="1200" dirty="0" smtClean="0"/>
              <a:t>(Fresh, 50 C)</a:t>
            </a:r>
            <a:endParaRPr lang="en-CA" sz="1200" dirty="0"/>
          </a:p>
        </p:txBody>
      </p:sp>
      <p:cxnSp>
        <p:nvCxnSpPr>
          <p:cNvPr id="344" name="Straight Arrow Connector 343"/>
          <p:cNvCxnSpPr/>
          <p:nvPr/>
        </p:nvCxnSpPr>
        <p:spPr>
          <a:xfrm flipH="1" flipV="1">
            <a:off x="7002378" y="3784033"/>
            <a:ext cx="9706" cy="61735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5" name="TextBox 344"/>
          <p:cNvSpPr txBox="1"/>
          <p:nvPr/>
        </p:nvSpPr>
        <p:spPr>
          <a:xfrm>
            <a:off x="6821075" y="3293985"/>
            <a:ext cx="10362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 smtClean="0"/>
              <a:t>Clean</a:t>
            </a:r>
          </a:p>
          <a:p>
            <a:r>
              <a:rPr lang="en-CA" sz="1400" b="1" dirty="0" smtClean="0"/>
              <a:t>gas</a:t>
            </a:r>
            <a:endParaRPr lang="en-CA" sz="1400" b="1" dirty="0"/>
          </a:p>
        </p:txBody>
      </p:sp>
      <p:cxnSp>
        <p:nvCxnSpPr>
          <p:cNvPr id="76" name="Straight Connector 75"/>
          <p:cNvCxnSpPr>
            <a:stCxn id="181" idx="1"/>
            <a:endCxn id="181" idx="3"/>
          </p:cNvCxnSpPr>
          <p:nvPr/>
        </p:nvCxnSpPr>
        <p:spPr>
          <a:xfrm>
            <a:off x="6179465" y="4884948"/>
            <a:ext cx="2433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178" idx="1"/>
            <a:endCxn id="178" idx="3"/>
          </p:cNvCxnSpPr>
          <p:nvPr/>
        </p:nvCxnSpPr>
        <p:spPr>
          <a:xfrm>
            <a:off x="6604653" y="4887801"/>
            <a:ext cx="2433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>
            <a:off x="6292159" y="4506469"/>
            <a:ext cx="375249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>
            <a:off x="6667408" y="4515434"/>
            <a:ext cx="0" cy="288032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>
            <a:stCxn id="181" idx="0"/>
          </p:cNvCxnSpPr>
          <p:nvPr/>
        </p:nvCxnSpPr>
        <p:spPr>
          <a:xfrm flipH="1" flipV="1">
            <a:off x="6292159" y="4496825"/>
            <a:ext cx="8965" cy="15583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Rectangle 87"/>
          <p:cNvSpPr/>
          <p:nvPr/>
        </p:nvSpPr>
        <p:spPr>
          <a:xfrm rot="2700000">
            <a:off x="3049178" y="2015519"/>
            <a:ext cx="49598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92" name="Straight Arrow Connector 91"/>
          <p:cNvCxnSpPr>
            <a:stCxn id="142" idx="3"/>
          </p:cNvCxnSpPr>
          <p:nvPr/>
        </p:nvCxnSpPr>
        <p:spPr>
          <a:xfrm flipV="1">
            <a:off x="3503579" y="3197236"/>
            <a:ext cx="694978" cy="19852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>
            <a:endCxn id="142" idx="1"/>
          </p:cNvCxnSpPr>
          <p:nvPr/>
        </p:nvCxnSpPr>
        <p:spPr>
          <a:xfrm flipV="1">
            <a:off x="3067172" y="3166176"/>
            <a:ext cx="385495" cy="1129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/>
          <p:nvPr/>
        </p:nvCxnSpPr>
        <p:spPr>
          <a:xfrm>
            <a:off x="3473337" y="3227415"/>
            <a:ext cx="15334" cy="117558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3495544" y="1004483"/>
            <a:ext cx="2406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200" dirty="0" smtClean="0"/>
              <a:t>Red indicates the absorber stripping loop, Black the treated gas</a:t>
            </a:r>
            <a:endParaRPr lang="en-CA" sz="1200" dirty="0"/>
          </a:p>
        </p:txBody>
      </p:sp>
      <p:cxnSp>
        <p:nvCxnSpPr>
          <p:cNvPr id="104" name="Straight Arrow Connector 103"/>
          <p:cNvCxnSpPr/>
          <p:nvPr/>
        </p:nvCxnSpPr>
        <p:spPr>
          <a:xfrm>
            <a:off x="3503579" y="4385143"/>
            <a:ext cx="2654109" cy="1785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>
            <a:endCxn id="197" idx="2"/>
          </p:cNvCxnSpPr>
          <p:nvPr/>
        </p:nvCxnSpPr>
        <p:spPr>
          <a:xfrm>
            <a:off x="6292159" y="4402996"/>
            <a:ext cx="452549" cy="904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5503267" y="1891861"/>
            <a:ext cx="681318" cy="2769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CA" sz="1200" dirty="0" smtClean="0"/>
              <a:t>Heater</a:t>
            </a:r>
            <a:endParaRPr lang="en-CA" sz="1200" dirty="0"/>
          </a:p>
        </p:txBody>
      </p:sp>
      <p:cxnSp>
        <p:nvCxnSpPr>
          <p:cNvPr id="113" name="Straight Arrow Connector 112"/>
          <p:cNvCxnSpPr/>
          <p:nvPr/>
        </p:nvCxnSpPr>
        <p:spPr>
          <a:xfrm flipH="1" flipV="1">
            <a:off x="6153040" y="2038378"/>
            <a:ext cx="623212" cy="5846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stCxn id="110" idx="1"/>
            <a:endCxn id="164" idx="0"/>
          </p:cNvCxnSpPr>
          <p:nvPr/>
        </p:nvCxnSpPr>
        <p:spPr>
          <a:xfrm flipH="1">
            <a:off x="3478008" y="2030361"/>
            <a:ext cx="2025259" cy="25553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2818572" y="5676401"/>
            <a:ext cx="503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All heat energy is provided by D.O. </a:t>
            </a:r>
            <a:r>
              <a:rPr lang="en-CA" dirty="0" err="1" smtClean="0"/>
              <a:t>exotherm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Arrow Connector 1"/>
          <p:cNvCxnSpPr/>
          <p:nvPr/>
        </p:nvCxnSpPr>
        <p:spPr>
          <a:xfrm>
            <a:off x="3122614" y="1650929"/>
            <a:ext cx="0" cy="360041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Arrow Connector 2"/>
          <p:cNvCxnSpPr>
            <a:stCxn id="4" idx="1"/>
          </p:cNvCxnSpPr>
          <p:nvPr/>
        </p:nvCxnSpPr>
        <p:spPr>
          <a:xfrm flipH="1">
            <a:off x="3113649" y="1834254"/>
            <a:ext cx="578246" cy="1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11"/>
          <p:cNvSpPr txBox="1"/>
          <p:nvPr/>
        </p:nvSpPr>
        <p:spPr>
          <a:xfrm>
            <a:off x="3691895" y="1695754"/>
            <a:ext cx="7300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200" dirty="0" smtClean="0"/>
              <a:t>O</a:t>
            </a:r>
            <a:r>
              <a:rPr lang="en-CA" sz="1200" baseline="-25000" dirty="0" smtClean="0"/>
              <a:t>2 </a:t>
            </a:r>
            <a:r>
              <a:rPr lang="en-CA" sz="1200" dirty="0" smtClean="0"/>
              <a:t>(air)</a:t>
            </a:r>
            <a:endParaRPr lang="en-CA" sz="1200" dirty="0"/>
          </a:p>
        </p:txBody>
      </p:sp>
      <p:sp>
        <p:nvSpPr>
          <p:cNvPr id="5" name="TextBox 12"/>
          <p:cNvSpPr txBox="1"/>
          <p:nvPr/>
        </p:nvSpPr>
        <p:spPr>
          <a:xfrm>
            <a:off x="2755102" y="1413981"/>
            <a:ext cx="7799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CA" sz="1200" dirty="0" smtClean="0"/>
              <a:t>Raw gas</a:t>
            </a:r>
            <a:endParaRPr lang="en-CA" sz="1200" dirty="0"/>
          </a:p>
        </p:txBody>
      </p:sp>
      <p:sp>
        <p:nvSpPr>
          <p:cNvPr id="6" name="Rectangle 5"/>
          <p:cNvSpPr/>
          <p:nvPr/>
        </p:nvSpPr>
        <p:spPr>
          <a:xfrm>
            <a:off x="4341249" y="3588678"/>
            <a:ext cx="215152" cy="19722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5067387" y="4695794"/>
            <a:ext cx="928443" cy="7414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4556401" y="3686250"/>
            <a:ext cx="510986" cy="1042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959809" y="3861048"/>
            <a:ext cx="197225" cy="4671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cxnSp>
        <p:nvCxnSpPr>
          <p:cNvPr id="10" name="Straight Arrow Connector 9"/>
          <p:cNvCxnSpPr>
            <a:endCxn id="9" idx="0"/>
          </p:cNvCxnSpPr>
          <p:nvPr/>
        </p:nvCxnSpPr>
        <p:spPr>
          <a:xfrm>
            <a:off x="5058422" y="3699678"/>
            <a:ext cx="0" cy="16137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959809" y="3978617"/>
            <a:ext cx="1972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968774" y="4220661"/>
            <a:ext cx="1972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064345" y="4211684"/>
            <a:ext cx="1972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968774" y="3978617"/>
            <a:ext cx="179290" cy="2321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4968774" y="3978617"/>
            <a:ext cx="197226" cy="2420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9" idx="2"/>
          </p:cNvCxnSpPr>
          <p:nvPr/>
        </p:nvCxnSpPr>
        <p:spPr>
          <a:xfrm>
            <a:off x="5058422" y="4328240"/>
            <a:ext cx="8965" cy="367554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50"/>
          <p:cNvSpPr txBox="1"/>
          <p:nvPr/>
        </p:nvSpPr>
        <p:spPr>
          <a:xfrm>
            <a:off x="5111903" y="4542385"/>
            <a:ext cx="25510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CA" sz="1200" dirty="0" smtClean="0"/>
              <a:t>Clean gas</a:t>
            </a:r>
          </a:p>
          <a:p>
            <a:pPr algn="ctr"/>
            <a:r>
              <a:rPr lang="en-CA" sz="1200" dirty="0" smtClean="0"/>
              <a:t> (zero sulphur species)</a:t>
            </a:r>
            <a:endParaRPr lang="en-CA" sz="1200" dirty="0"/>
          </a:p>
        </p:txBody>
      </p:sp>
      <p:sp>
        <p:nvSpPr>
          <p:cNvPr id="18" name="TextBox 51"/>
          <p:cNvSpPr txBox="1"/>
          <p:nvPr/>
        </p:nvSpPr>
        <p:spPr>
          <a:xfrm>
            <a:off x="5148064" y="3861048"/>
            <a:ext cx="14394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200" dirty="0" smtClean="0"/>
              <a:t>Fresh re-generable H</a:t>
            </a:r>
            <a:r>
              <a:rPr lang="en-CA" sz="1200" baseline="-25000" dirty="0" smtClean="0"/>
              <a:t>2</a:t>
            </a:r>
            <a:r>
              <a:rPr lang="en-CA" sz="1200" dirty="0" smtClean="0"/>
              <a:t>S absorber</a:t>
            </a:r>
            <a:endParaRPr lang="en-CA" sz="1200" dirty="0"/>
          </a:p>
        </p:txBody>
      </p:sp>
      <p:sp>
        <p:nvSpPr>
          <p:cNvPr id="19" name="TextBox 52"/>
          <p:cNvSpPr txBox="1"/>
          <p:nvPr/>
        </p:nvSpPr>
        <p:spPr>
          <a:xfrm>
            <a:off x="3037193" y="2508847"/>
            <a:ext cx="8157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CA" sz="1200" dirty="0" smtClean="0"/>
              <a:t>220+ ºC.</a:t>
            </a:r>
            <a:endParaRPr lang="en-CA" sz="1200" dirty="0"/>
          </a:p>
        </p:txBody>
      </p:sp>
      <p:sp>
        <p:nvSpPr>
          <p:cNvPr id="20" name="TextBox 54"/>
          <p:cNvSpPr txBox="1"/>
          <p:nvPr/>
        </p:nvSpPr>
        <p:spPr>
          <a:xfrm>
            <a:off x="3006069" y="3093541"/>
            <a:ext cx="8785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CA" sz="1200" dirty="0" smtClean="0"/>
              <a:t>125 </a:t>
            </a:r>
            <a:r>
              <a:rPr lang="en-CA" sz="1200" dirty="0"/>
              <a:t>º</a:t>
            </a:r>
            <a:r>
              <a:rPr lang="en-CA" sz="1200" dirty="0" smtClean="0"/>
              <a:t>C</a:t>
            </a:r>
            <a:endParaRPr lang="en-CA" sz="1200" dirty="0"/>
          </a:p>
        </p:txBody>
      </p:sp>
      <p:sp>
        <p:nvSpPr>
          <p:cNvPr id="21" name="Rectangle 20"/>
          <p:cNvSpPr/>
          <p:nvPr/>
        </p:nvSpPr>
        <p:spPr>
          <a:xfrm>
            <a:off x="5300452" y="5004050"/>
            <a:ext cx="197225" cy="4671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cxnSp>
        <p:nvCxnSpPr>
          <p:cNvPr id="22" name="Straight Connector 21"/>
          <p:cNvCxnSpPr/>
          <p:nvPr/>
        </p:nvCxnSpPr>
        <p:spPr>
          <a:xfrm>
            <a:off x="5300452" y="5121619"/>
            <a:ext cx="1972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309417" y="5363663"/>
            <a:ext cx="1972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5309417" y="5121619"/>
            <a:ext cx="179290" cy="2321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5309417" y="5121619"/>
            <a:ext cx="197226" cy="2420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5399065" y="5471242"/>
            <a:ext cx="8965" cy="325663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3001025" y="2020163"/>
            <a:ext cx="197225" cy="4671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cxnSp>
        <p:nvCxnSpPr>
          <p:cNvPr id="28" name="Straight Connector 27"/>
          <p:cNvCxnSpPr/>
          <p:nvPr/>
        </p:nvCxnSpPr>
        <p:spPr>
          <a:xfrm>
            <a:off x="3018944" y="2111741"/>
            <a:ext cx="1972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3027909" y="2353785"/>
            <a:ext cx="1972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3027909" y="2111741"/>
            <a:ext cx="179290" cy="2321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3027909" y="2111741"/>
            <a:ext cx="197226" cy="2420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3059006" y="3896920"/>
            <a:ext cx="22467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cxnSp>
        <p:nvCxnSpPr>
          <p:cNvPr id="33" name="Straight Arrow Connector 32"/>
          <p:cNvCxnSpPr>
            <a:stCxn id="47" idx="4"/>
          </p:cNvCxnSpPr>
          <p:nvPr/>
        </p:nvCxnSpPr>
        <p:spPr>
          <a:xfrm>
            <a:off x="3108603" y="3093541"/>
            <a:ext cx="14011" cy="94388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V="1">
            <a:off x="3216230" y="3672800"/>
            <a:ext cx="0" cy="21515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V="1">
            <a:off x="2620328" y="1845046"/>
            <a:ext cx="0" cy="3951859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V="1">
            <a:off x="2620328" y="1834254"/>
            <a:ext cx="502286" cy="10792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129"/>
          <p:cNvSpPr txBox="1"/>
          <p:nvPr/>
        </p:nvSpPr>
        <p:spPr>
          <a:xfrm>
            <a:off x="2701450" y="5542963"/>
            <a:ext cx="17921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200" dirty="0" smtClean="0"/>
              <a:t>Stripped H</a:t>
            </a:r>
            <a:r>
              <a:rPr lang="en-CA" sz="1200" baseline="-25000" dirty="0" smtClean="0"/>
              <a:t>2</a:t>
            </a:r>
            <a:r>
              <a:rPr lang="en-CA" sz="1200" dirty="0" smtClean="0"/>
              <a:t>S (130 ºC)</a:t>
            </a:r>
            <a:endParaRPr lang="en-CA" sz="1200" dirty="0"/>
          </a:p>
        </p:txBody>
      </p:sp>
      <p:sp>
        <p:nvSpPr>
          <p:cNvPr id="38" name="TextBox 130"/>
          <p:cNvSpPr txBox="1"/>
          <p:nvPr/>
        </p:nvSpPr>
        <p:spPr>
          <a:xfrm>
            <a:off x="4224378" y="4985613"/>
            <a:ext cx="11743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CA" sz="1200" dirty="0" smtClean="0"/>
              <a:t>Regenerating absorber</a:t>
            </a:r>
            <a:endParaRPr lang="en-CA" sz="1200" dirty="0"/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3180370" y="4373652"/>
            <a:ext cx="0" cy="276424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135"/>
          <p:cNvSpPr txBox="1"/>
          <p:nvPr/>
        </p:nvSpPr>
        <p:spPr>
          <a:xfrm>
            <a:off x="2893434" y="4588214"/>
            <a:ext cx="659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CA" sz="1200" dirty="0" smtClean="0"/>
              <a:t>Sulfur</a:t>
            </a:r>
            <a:endParaRPr lang="en-CA" sz="1200" dirty="0"/>
          </a:p>
        </p:txBody>
      </p:sp>
      <p:sp>
        <p:nvSpPr>
          <p:cNvPr id="41" name="TextBox 138"/>
          <p:cNvSpPr txBox="1"/>
          <p:nvPr/>
        </p:nvSpPr>
        <p:spPr>
          <a:xfrm>
            <a:off x="3224543" y="2026543"/>
            <a:ext cx="1197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200" dirty="0" smtClean="0"/>
              <a:t>Direct Oxidation reactor</a:t>
            </a:r>
            <a:endParaRPr lang="en-CA" sz="1200" dirty="0"/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5399065" y="4703208"/>
            <a:ext cx="0" cy="282405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H="1" flipV="1">
            <a:off x="5506643" y="5060192"/>
            <a:ext cx="188277" cy="162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5506643" y="5408488"/>
            <a:ext cx="21993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81"/>
          <p:cNvSpPr txBox="1"/>
          <p:nvPr/>
        </p:nvSpPr>
        <p:spPr>
          <a:xfrm>
            <a:off x="5664127" y="5004050"/>
            <a:ext cx="941295" cy="467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200" dirty="0" smtClean="0"/>
              <a:t>Steam from DO Reactor</a:t>
            </a:r>
            <a:endParaRPr lang="en-CA" sz="1200" dirty="0"/>
          </a:p>
        </p:txBody>
      </p:sp>
      <p:sp>
        <p:nvSpPr>
          <p:cNvPr id="46" name="TextBox 91"/>
          <p:cNvSpPr txBox="1"/>
          <p:nvPr/>
        </p:nvSpPr>
        <p:spPr>
          <a:xfrm>
            <a:off x="4134740" y="3806596"/>
            <a:ext cx="6275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CA" sz="1200" dirty="0" smtClean="0"/>
              <a:t>Guard bed</a:t>
            </a:r>
            <a:endParaRPr lang="en-CA" sz="1200" dirty="0"/>
          </a:p>
        </p:txBody>
      </p:sp>
      <p:sp>
        <p:nvSpPr>
          <p:cNvPr id="47" name="Oval 46"/>
          <p:cNvSpPr/>
          <p:nvPr/>
        </p:nvSpPr>
        <p:spPr>
          <a:xfrm>
            <a:off x="3085743" y="3047822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48" name="Oval 47"/>
          <p:cNvSpPr/>
          <p:nvPr/>
        </p:nvSpPr>
        <p:spPr>
          <a:xfrm>
            <a:off x="3669035" y="3658905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cxnSp>
        <p:nvCxnSpPr>
          <p:cNvPr id="49" name="Straight Connector 48"/>
          <p:cNvCxnSpPr>
            <a:endCxn id="47" idx="0"/>
          </p:cNvCxnSpPr>
          <p:nvPr/>
        </p:nvCxnSpPr>
        <p:spPr>
          <a:xfrm>
            <a:off x="3099638" y="2508847"/>
            <a:ext cx="8965" cy="5389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H="1">
            <a:off x="2973604" y="3052751"/>
            <a:ext cx="206766" cy="4571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H="1">
            <a:off x="3587231" y="3640104"/>
            <a:ext cx="173488" cy="1133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endCxn id="48" idx="2"/>
          </p:cNvCxnSpPr>
          <p:nvPr/>
        </p:nvCxnSpPr>
        <p:spPr>
          <a:xfrm flipV="1">
            <a:off x="3225135" y="3681765"/>
            <a:ext cx="443900" cy="44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8" idx="6"/>
            <a:endCxn id="6" idx="1"/>
          </p:cNvCxnSpPr>
          <p:nvPr/>
        </p:nvCxnSpPr>
        <p:spPr>
          <a:xfrm>
            <a:off x="3714754" y="3681765"/>
            <a:ext cx="626495" cy="552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121"/>
          <p:cNvSpPr txBox="1"/>
          <p:nvPr/>
        </p:nvSpPr>
        <p:spPr>
          <a:xfrm>
            <a:off x="3766284" y="3458551"/>
            <a:ext cx="9332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200" dirty="0" smtClean="0"/>
              <a:t>50 ºC</a:t>
            </a:r>
            <a:endParaRPr lang="en-CA" sz="1200" dirty="0"/>
          </a:p>
        </p:txBody>
      </p:sp>
      <p:sp>
        <p:nvSpPr>
          <p:cNvPr id="55" name="TextBox 142"/>
          <p:cNvSpPr txBox="1"/>
          <p:nvPr/>
        </p:nvSpPr>
        <p:spPr>
          <a:xfrm>
            <a:off x="4224378" y="5658405"/>
            <a:ext cx="959211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CA" sz="1200" dirty="0" smtClean="0"/>
              <a:t>Gas booster</a:t>
            </a:r>
            <a:endParaRPr lang="en-CA" sz="1200" dirty="0"/>
          </a:p>
        </p:txBody>
      </p:sp>
      <p:cxnSp>
        <p:nvCxnSpPr>
          <p:cNvPr id="56" name="Straight Arrow Connector 55"/>
          <p:cNvCxnSpPr>
            <a:endCxn id="55" idx="3"/>
          </p:cNvCxnSpPr>
          <p:nvPr/>
        </p:nvCxnSpPr>
        <p:spPr>
          <a:xfrm flipH="1">
            <a:off x="5183589" y="5796905"/>
            <a:ext cx="224441" cy="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55" idx="1"/>
          </p:cNvCxnSpPr>
          <p:nvPr/>
        </p:nvCxnSpPr>
        <p:spPr>
          <a:xfrm flipH="1">
            <a:off x="2620328" y="5796905"/>
            <a:ext cx="1604050" cy="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1871700" y="413665"/>
            <a:ext cx="579127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200" b="1" dirty="0" smtClean="0"/>
              <a:t>Sulfa-Nil</a:t>
            </a:r>
            <a:r>
              <a:rPr lang="en-CA" sz="3200" b="1" baseline="30000" dirty="0" smtClean="0"/>
              <a:t>tm</a:t>
            </a:r>
            <a:r>
              <a:rPr lang="en-CA" sz="3200" b="1" dirty="0" smtClean="0"/>
              <a:t> for High H</a:t>
            </a:r>
            <a:r>
              <a:rPr lang="en-CA" sz="3200" b="1" baseline="-25000" dirty="0" smtClean="0"/>
              <a:t>2</a:t>
            </a:r>
            <a:r>
              <a:rPr lang="en-CA" sz="3200" b="1" dirty="0" smtClean="0"/>
              <a:t>S Gas</a:t>
            </a:r>
          </a:p>
          <a:p>
            <a:pPr algn="ctr"/>
            <a:r>
              <a:rPr lang="en-CA" sz="2000" dirty="0" smtClean="0"/>
              <a:t>Decreases regeneration frequency</a:t>
            </a:r>
            <a:endParaRPr lang="en-CA" sz="2000" dirty="0"/>
          </a:p>
        </p:txBody>
      </p:sp>
      <p:sp>
        <p:nvSpPr>
          <p:cNvPr id="61" name="TextBox 60"/>
          <p:cNvSpPr txBox="1"/>
          <p:nvPr/>
        </p:nvSpPr>
        <p:spPr>
          <a:xfrm>
            <a:off x="4068102" y="2601180"/>
            <a:ext cx="503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All heat energy is provided by D.O. </a:t>
            </a:r>
            <a:r>
              <a:rPr lang="en-CA" dirty="0" err="1" smtClean="0"/>
              <a:t>exotherm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836585" y="273424"/>
            <a:ext cx="7695855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"/>
              <a:tabLst/>
            </a:pPr>
            <a:endParaRPr kumimoji="0" lang="en-C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57200" marR="0" lvl="1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"/>
              <a:tabLst/>
            </a:pPr>
            <a:endParaRPr lang="en-CA" sz="20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57200" marR="0" lvl="1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C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</a:p>
          <a:p>
            <a:pPr marL="457200" marR="0" lvl="1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C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57200" marR="0" lvl="1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"/>
              <a:tabLst/>
            </a:pPr>
            <a:r>
              <a:rPr kumimoji="0" lang="en-C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Enables low-energy dry H</a:t>
            </a:r>
            <a:r>
              <a:rPr kumimoji="0" lang="en-CA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en-C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 recovery from gas streams</a:t>
            </a:r>
          </a:p>
          <a:p>
            <a:pPr marL="457200" marR="0" lvl="1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CA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(Eliminates water use) </a:t>
            </a:r>
          </a:p>
          <a:p>
            <a:pPr marL="457200" marR="0" lvl="1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C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 typeface="Symbol" pitchFamily="18" charset="2"/>
              <a:buChar char=""/>
            </a:pPr>
            <a:r>
              <a:rPr kumimoji="0" lang="en-C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en-CA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en-CA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Zero</a:t>
            </a:r>
            <a:r>
              <a:rPr kumimoji="0" lang="en-C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heat energy demand 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CA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(</a:t>
            </a:r>
            <a:r>
              <a:rPr kumimoji="0" lang="en-C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DO reaction provides</a:t>
            </a:r>
            <a:r>
              <a:rPr kumimoji="0" lang="en-CA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free energy)</a:t>
            </a:r>
            <a:endParaRPr kumimoji="0" lang="en-C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57200" marR="0" lvl="1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"/>
              <a:tabLst/>
            </a:pPr>
            <a:endParaRPr kumimoji="0" lang="en-C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1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"/>
              <a:tabLst/>
            </a:pPr>
            <a:r>
              <a:rPr kumimoji="0" lang="en-C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Operates as both a physical and a chemical H</a:t>
            </a:r>
            <a:r>
              <a:rPr kumimoji="0" lang="en-CA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en-C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 absorbent</a:t>
            </a:r>
          </a:p>
          <a:p>
            <a:pPr marL="457200" marR="0" lvl="1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CA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(Enables H</a:t>
            </a:r>
            <a:r>
              <a:rPr lang="en-CA" sz="2000" baseline="-25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en-CA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 stripping at elevated pressure)</a:t>
            </a:r>
            <a:endParaRPr kumimoji="0" lang="en-C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57200" marR="0" lvl="1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"/>
              <a:tabLst/>
            </a:pPr>
            <a:endParaRPr kumimoji="0" lang="en-C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1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"/>
              <a:tabLst/>
            </a:pPr>
            <a:r>
              <a:rPr kumimoji="0" lang="en-C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Recovers H</a:t>
            </a:r>
            <a:r>
              <a:rPr kumimoji="0" lang="en-CA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en-C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 at pressures above absorption pressure </a:t>
            </a:r>
          </a:p>
          <a:p>
            <a:pPr marL="457200" marR="0" lvl="1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C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(Reduces the compression energy for deep well disposal of H</a:t>
            </a:r>
            <a:r>
              <a:rPr kumimoji="0" lang="en-CA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en-C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S)</a:t>
            </a:r>
          </a:p>
          <a:p>
            <a:pPr marL="457200" marR="0" lvl="1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"/>
              <a:tabLst/>
            </a:pPr>
            <a:endParaRPr kumimoji="0" lang="en-C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1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"/>
              <a:tabLst/>
            </a:pPr>
            <a:r>
              <a:rPr kumimoji="0" lang="en-C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Low capital cost</a:t>
            </a:r>
          </a:p>
          <a:p>
            <a:pPr marL="457200" marR="0" lvl="1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CA" sz="2000" i="1" dirty="0" smtClean="0">
                <a:latin typeface="Times New Roman" pitchFamily="18" charset="0"/>
                <a:cs typeface="Times New Roman" pitchFamily="18" charset="0"/>
              </a:rPr>
              <a:t>      (fewer operating units</a:t>
            </a:r>
            <a:endParaRPr kumimoji="0" lang="en-C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31640" y="332656"/>
            <a:ext cx="6624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200" b="1" dirty="0" smtClean="0"/>
              <a:t>Sulfa-Nil</a:t>
            </a:r>
            <a:r>
              <a:rPr lang="en-CA" sz="3200" b="1" baseline="30000" dirty="0" smtClean="0"/>
              <a:t>tm </a:t>
            </a:r>
            <a:r>
              <a:rPr lang="en-CA" sz="3200" b="1" dirty="0" smtClean="0"/>
              <a:t>Process</a:t>
            </a:r>
            <a:endParaRPr lang="en-CA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95990" y="1223755"/>
            <a:ext cx="489629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CA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r>
              <a:rPr lang="en-CA" u="sng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W</a:t>
            </a:r>
            <a:r>
              <a:rPr lang="en-CA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aste </a:t>
            </a:r>
            <a:r>
              <a:rPr lang="en-CA" u="sng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G</a:t>
            </a:r>
            <a:r>
              <a:rPr lang="en-CA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as processing</a:t>
            </a:r>
            <a:r>
              <a:rPr kumimoji="0" lang="en-C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CA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C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Treats sulfur-contaminated waste gas to meet emission standards : 95+% sulfur recovery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CA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C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Applications: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C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CA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THAI</a:t>
            </a:r>
            <a:r>
              <a:rPr kumimoji="0" lang="en-CA" b="0" i="0" u="none" strike="noStrike" cap="none" normalizeH="0" baseline="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tm</a:t>
            </a:r>
            <a:r>
              <a:rPr kumimoji="0" lang="en-C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combustion </a:t>
            </a:r>
            <a:r>
              <a:rPr kumimoji="0" lang="en-CA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gas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CA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CA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SAGD gas</a:t>
            </a:r>
            <a:endParaRPr kumimoji="0" lang="en-C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06815" y="413665"/>
            <a:ext cx="26609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3200" b="1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Sulfa-Nil</a:t>
            </a:r>
            <a:r>
              <a:rPr lang="en-CA" sz="3200" b="1" baseline="30000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tm</a:t>
            </a:r>
            <a:r>
              <a:rPr lang="en-CA" sz="3200" b="1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WG</a:t>
            </a:r>
            <a:endParaRPr lang="en-CA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Alberta Regulatory Requirements</a:t>
            </a:r>
            <a:endParaRPr lang="en-CA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049395688"/>
              </p:ext>
            </p:extLst>
          </p:nvPr>
        </p:nvGraphicFramePr>
        <p:xfrm>
          <a:off x="457200" y="1600200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dirty="0" err="1" smtClean="0"/>
                        <a:t>Sulfur</a:t>
                      </a:r>
                      <a:r>
                        <a:rPr lang="en-CA" dirty="0" smtClean="0"/>
                        <a:t> inlet rate (T/d)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Design Recovery</a:t>
                      </a:r>
                      <a:r>
                        <a:rPr lang="en-CA" baseline="0" dirty="0" smtClean="0"/>
                        <a:t> Criteria (% of inlet)</a:t>
                      </a:r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sz="1800" b="0" dirty="0" smtClean="0"/>
                        <a:t>1 - 5</a:t>
                      </a:r>
                      <a:endParaRPr lang="en-CA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800" b="0" dirty="0" smtClean="0"/>
                        <a:t>70</a:t>
                      </a:r>
                      <a:endParaRPr lang="en-CA" sz="18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5 - 10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90</a:t>
                      </a:r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10 - 50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96.2</a:t>
                      </a:r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50 - 2000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98.5 – 98.8</a:t>
                      </a:r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2000+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99.9</a:t>
                      </a:r>
                      <a:endParaRPr lang="en-C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ubtitle 2"/>
          <p:cNvSpPr txBox="1">
            <a:spLocks/>
          </p:cNvSpPr>
          <p:nvPr/>
        </p:nvSpPr>
        <p:spPr bwMode="auto">
          <a:xfrm>
            <a:off x="2261685" y="6525344"/>
            <a:ext cx="6781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en-US" sz="1200" dirty="0">
                <a:solidFill>
                  <a:srgbClr val="000000"/>
                </a:solidFill>
                <a:cs typeface="Arial" panose="020B0604020202020204" pitchFamily="34" charset="0"/>
              </a:rPr>
              <a:t>Paper </a:t>
            </a:r>
            <a:r>
              <a:rPr lang="en-US" altLang="en-US" sz="1200" dirty="0" smtClean="0">
                <a:solidFill>
                  <a:srgbClr val="000000"/>
                </a:solidFill>
                <a:cs typeface="Arial" panose="020B0604020202020204" pitchFamily="34" charset="0"/>
              </a:rPr>
              <a:t>#183123 </a:t>
            </a:r>
            <a:r>
              <a:rPr lang="en-US" altLang="en-US" sz="1200" dirty="0">
                <a:solidFill>
                  <a:srgbClr val="000000"/>
                </a:solidFill>
                <a:cs typeface="Arial" panose="020B0604020202020204" pitchFamily="34" charset="0"/>
              </a:rPr>
              <a:t>• </a:t>
            </a:r>
            <a:r>
              <a:rPr lang="en-US" altLang="en-US" sz="1200" dirty="0" smtClean="0">
                <a:solidFill>
                  <a:srgbClr val="000000"/>
                </a:solidFill>
                <a:cs typeface="Arial" panose="020B0604020202020204" pitchFamily="34" charset="0"/>
              </a:rPr>
              <a:t>H2S Removal &amp; Conversion to Elemental Sulfur </a:t>
            </a:r>
            <a:r>
              <a:rPr lang="en-US" altLang="en-US" sz="1200" dirty="0">
                <a:solidFill>
                  <a:srgbClr val="000000"/>
                </a:solidFill>
                <a:cs typeface="Arial" panose="020B0604020202020204" pitchFamily="34" charset="0"/>
              </a:rPr>
              <a:t>• </a:t>
            </a:r>
            <a:r>
              <a:rPr lang="en-US" altLang="en-US" sz="1200" dirty="0" smtClean="0">
                <a:solidFill>
                  <a:srgbClr val="000000"/>
                </a:solidFill>
                <a:cs typeface="Arial" panose="020B0604020202020204" pitchFamily="34" charset="0"/>
              </a:rPr>
              <a:t>Dr. Conrad Ayasse</a:t>
            </a:r>
            <a:endParaRPr lang="en-US" altLang="en-US" sz="12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6130479"/>
            <a:ext cx="1231499" cy="640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08842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11660" y="1223756"/>
            <a:ext cx="634570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C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C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C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Process upgrades existing </a:t>
            </a:r>
            <a:r>
              <a:rPr kumimoji="0" lang="en-CA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</a:t>
            </a:r>
            <a:r>
              <a:rPr kumimoji="0" lang="en-C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laus </a:t>
            </a:r>
            <a:r>
              <a:rPr kumimoji="0" lang="en-CA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</a:t>
            </a:r>
            <a:r>
              <a:rPr kumimoji="0" lang="en-C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ail </a:t>
            </a:r>
            <a:r>
              <a:rPr kumimoji="0" lang="en-CA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G</a:t>
            </a:r>
            <a:r>
              <a:rPr kumimoji="0" lang="en-C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as plants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C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C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Eliminates </a:t>
            </a:r>
            <a:r>
              <a:rPr kumimoji="0" lang="en-CA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all</a:t>
            </a:r>
            <a:r>
              <a:rPr kumimoji="0" lang="en-C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sulfur emissions from Claus plants.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C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26895" y="548680"/>
            <a:ext cx="27063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0" lang="en-CA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Sulfa-Nil</a:t>
            </a:r>
            <a:r>
              <a:rPr kumimoji="0" lang="en-CA" sz="3200" b="1" i="0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tm</a:t>
            </a:r>
            <a:r>
              <a:rPr kumimoji="0" lang="en-CA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CTG</a:t>
            </a:r>
            <a:endParaRPr lang="en-C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46775" y="1673805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CA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Replaces  Amine/</a:t>
            </a:r>
            <a:r>
              <a:rPr lang="en-CA" u="sng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C</a:t>
            </a:r>
            <a:r>
              <a:rPr lang="en-CA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laus technology)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C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C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Eliminates the energy needs of Amine plants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CA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C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Can operate in the presence of high CO</a:t>
            </a:r>
            <a:r>
              <a:rPr kumimoji="0" lang="en-CA" b="0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C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C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Fills the sulfur removal size gap from 1-20 tonnes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C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CA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Achieves s</a:t>
            </a:r>
            <a:r>
              <a:rPr kumimoji="0" lang="en-C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ulfur-free emissions</a:t>
            </a:r>
            <a:endParaRPr kumimoji="0" lang="en-C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12140" y="436312"/>
            <a:ext cx="22507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3200" b="1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Sulfa-Nil</a:t>
            </a:r>
            <a:r>
              <a:rPr lang="en-CA" sz="3200" b="1" baseline="30000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tm</a:t>
            </a:r>
            <a:r>
              <a:rPr lang="en-CA" sz="3200" b="1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C</a:t>
            </a:r>
            <a:r>
              <a:rPr lang="en-CA" sz="3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endParaRPr lang="en-C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38568" r="38250"/>
          <a:stretch/>
        </p:blipFill>
        <p:spPr bwMode="auto">
          <a:xfrm rot="10800000" flipH="1" flipV="1">
            <a:off x="4523480" y="609601"/>
            <a:ext cx="4627448" cy="4343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31363"/>
          <a:stretch/>
        </p:blipFill>
        <p:spPr bwMode="auto">
          <a:xfrm>
            <a:off x="7682606" y="119742"/>
            <a:ext cx="1232794" cy="642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339150" cy="344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Straight Connector 10"/>
          <p:cNvCxnSpPr/>
          <p:nvPr/>
        </p:nvCxnSpPr>
        <p:spPr>
          <a:xfrm>
            <a:off x="304800" y="838200"/>
            <a:ext cx="85479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"/>
          <p:cNvSpPr txBox="1">
            <a:spLocks/>
          </p:cNvSpPr>
          <p:nvPr/>
        </p:nvSpPr>
        <p:spPr bwMode="auto">
          <a:xfrm>
            <a:off x="228600" y="1143000"/>
            <a:ext cx="87630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2800" b="1" dirty="0" smtClean="0">
                <a:solidFill>
                  <a:srgbClr val="000000"/>
                </a:solidFill>
              </a:rPr>
              <a:t>Any Questions?</a:t>
            </a:r>
            <a:endParaRPr lang="en-US" altLang="en-US" sz="2800" b="1" dirty="0">
              <a:solidFill>
                <a:srgbClr val="000000"/>
              </a:solidFill>
            </a:endParaRPr>
          </a:p>
        </p:txBody>
      </p:sp>
      <p:sp>
        <p:nvSpPr>
          <p:cNvPr id="18" name="Title 8"/>
          <p:cNvSpPr txBox="1">
            <a:spLocks/>
          </p:cNvSpPr>
          <p:nvPr/>
        </p:nvSpPr>
        <p:spPr>
          <a:xfrm>
            <a:off x="400585" y="2555783"/>
            <a:ext cx="8610600" cy="2743200"/>
          </a:xfrm>
          <a:prstGeom prst="rect">
            <a:avLst/>
          </a:prstGeom>
        </p:spPr>
        <p:txBody>
          <a:bodyPr numCol="2"/>
          <a:lstStyle>
            <a:lvl1pPr algn="ctr" defTabSz="457200" rtl="0" eaLnBrk="1" latinLnBrk="0" hangingPunct="1">
              <a:spcBef>
                <a:spcPct val="0"/>
              </a:spcBef>
              <a:buNone/>
              <a:defRPr sz="2000" b="1" kern="1200" baseline="0">
                <a:solidFill>
                  <a:srgbClr val="7EBA3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  <a:defRPr/>
            </a:pPr>
            <a:r>
              <a:rPr lang="en-US" b="0" dirty="0" smtClean="0">
                <a:solidFill>
                  <a:srgbClr val="000000"/>
                </a:solidFill>
                <a:cs typeface="Arial"/>
              </a:rPr>
              <a:t>To Engage With Us Further:</a:t>
            </a:r>
          </a:p>
          <a:p>
            <a:pPr algn="l" fontAlgn="auto">
              <a:spcAft>
                <a:spcPts val="0"/>
              </a:spcAft>
              <a:defRPr/>
            </a:pPr>
            <a:endParaRPr lang="en-US" b="0" dirty="0" smtClean="0">
              <a:solidFill>
                <a:srgbClr val="000000"/>
              </a:solidFill>
              <a:cs typeface="Arial"/>
            </a:endParaRPr>
          </a:p>
          <a:p>
            <a:pPr algn="l" fontAlgn="auto">
              <a:spcAft>
                <a:spcPts val="0"/>
              </a:spcAft>
              <a:defRPr/>
            </a:pPr>
            <a:endParaRPr lang="en-US" b="0" dirty="0">
              <a:solidFill>
                <a:srgbClr val="000000"/>
              </a:solidFill>
              <a:cs typeface="Arial"/>
            </a:endParaRPr>
          </a:p>
          <a:p>
            <a:pPr algn="l" fontAlgn="auto">
              <a:spcAft>
                <a:spcPts val="0"/>
              </a:spcAft>
              <a:defRPr/>
            </a:pPr>
            <a:r>
              <a:rPr lang="en-US" b="0" dirty="0" smtClean="0">
                <a:solidFill>
                  <a:srgbClr val="000000"/>
                </a:solidFill>
                <a:cs typeface="Arial"/>
                <a:hlinkClick r:id="rId6"/>
              </a:rPr>
              <a:t>www.canchem.ca</a:t>
            </a:r>
            <a:endParaRPr lang="en-US" b="0" dirty="0" smtClean="0">
              <a:solidFill>
                <a:srgbClr val="000000"/>
              </a:solidFill>
              <a:cs typeface="Arial"/>
            </a:endParaRPr>
          </a:p>
          <a:p>
            <a:pPr algn="l" fontAlgn="auto">
              <a:spcAft>
                <a:spcPts val="0"/>
              </a:spcAft>
              <a:defRPr/>
            </a:pPr>
            <a:r>
              <a:rPr lang="en-US" b="0" dirty="0" smtClean="0">
                <a:solidFill>
                  <a:srgbClr val="000000"/>
                </a:solidFill>
                <a:cs typeface="Arial"/>
                <a:hlinkClick r:id="rId7"/>
              </a:rPr>
              <a:t>www.Verdisfuels.com</a:t>
            </a:r>
            <a:endParaRPr lang="en-US" b="0" dirty="0" smtClean="0">
              <a:solidFill>
                <a:srgbClr val="000000"/>
              </a:solidFill>
              <a:cs typeface="Arial"/>
            </a:endParaRPr>
          </a:p>
          <a:p>
            <a:pPr algn="l" fontAlgn="auto">
              <a:spcAft>
                <a:spcPts val="0"/>
              </a:spcAft>
              <a:defRPr/>
            </a:pPr>
            <a:endParaRPr lang="en-US" b="0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14" name="Subtitle 2"/>
          <p:cNvSpPr txBox="1">
            <a:spLocks/>
          </p:cNvSpPr>
          <p:nvPr/>
        </p:nvSpPr>
        <p:spPr bwMode="auto">
          <a:xfrm>
            <a:off x="2261685" y="6525344"/>
            <a:ext cx="6781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en-US" sz="1200" dirty="0">
                <a:solidFill>
                  <a:srgbClr val="000000"/>
                </a:solidFill>
                <a:cs typeface="Arial" panose="020B0604020202020204" pitchFamily="34" charset="0"/>
              </a:rPr>
              <a:t>Paper </a:t>
            </a:r>
            <a:r>
              <a:rPr lang="en-US" altLang="en-US" sz="1200" dirty="0" smtClean="0">
                <a:solidFill>
                  <a:srgbClr val="000000"/>
                </a:solidFill>
                <a:cs typeface="Arial" panose="020B0604020202020204" pitchFamily="34" charset="0"/>
              </a:rPr>
              <a:t>#183123 </a:t>
            </a:r>
            <a:r>
              <a:rPr lang="en-US" altLang="en-US" sz="1200" dirty="0">
                <a:solidFill>
                  <a:srgbClr val="000000"/>
                </a:solidFill>
                <a:cs typeface="Arial" panose="020B0604020202020204" pitchFamily="34" charset="0"/>
              </a:rPr>
              <a:t>• </a:t>
            </a:r>
            <a:r>
              <a:rPr lang="en-US" altLang="en-US" sz="1200" dirty="0" smtClean="0">
                <a:solidFill>
                  <a:srgbClr val="000000"/>
                </a:solidFill>
                <a:cs typeface="Arial" panose="020B0604020202020204" pitchFamily="34" charset="0"/>
              </a:rPr>
              <a:t>H2S Removal &amp; Conversion to Elemental Sulfur </a:t>
            </a:r>
            <a:r>
              <a:rPr lang="en-US" altLang="en-US" sz="1200" dirty="0">
                <a:solidFill>
                  <a:srgbClr val="000000"/>
                </a:solidFill>
                <a:cs typeface="Arial" panose="020B0604020202020204" pitchFamily="34" charset="0"/>
              </a:rPr>
              <a:t>• </a:t>
            </a:r>
            <a:r>
              <a:rPr lang="en-US" altLang="en-US" sz="1200" dirty="0" smtClean="0">
                <a:solidFill>
                  <a:srgbClr val="000000"/>
                </a:solidFill>
                <a:cs typeface="Arial" panose="020B0604020202020204" pitchFamily="34" charset="0"/>
              </a:rPr>
              <a:t>Dr. Conrad Ayasse</a:t>
            </a:r>
            <a:endParaRPr lang="en-US" altLang="en-US" sz="12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0162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38568" r="38250"/>
          <a:stretch/>
        </p:blipFill>
        <p:spPr bwMode="auto">
          <a:xfrm rot="10800000" flipH="1" flipV="1">
            <a:off x="4523480" y="609601"/>
            <a:ext cx="4627448" cy="4343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31363"/>
          <a:stretch/>
        </p:blipFill>
        <p:spPr bwMode="auto">
          <a:xfrm>
            <a:off x="7682606" y="119742"/>
            <a:ext cx="1232794" cy="642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339150" cy="344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Straight Connector 10"/>
          <p:cNvCxnSpPr/>
          <p:nvPr/>
        </p:nvCxnSpPr>
        <p:spPr>
          <a:xfrm>
            <a:off x="304800" y="838200"/>
            <a:ext cx="85479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1"/>
          <p:cNvSpPr txBox="1">
            <a:spLocks/>
          </p:cNvSpPr>
          <p:nvPr/>
        </p:nvSpPr>
        <p:spPr bwMode="auto">
          <a:xfrm>
            <a:off x="381000" y="1423988"/>
            <a:ext cx="8458200" cy="150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000000"/>
                </a:solidFill>
              </a:rPr>
              <a:t>Paper No</a:t>
            </a:r>
            <a:r>
              <a:rPr lang="en-US" altLang="en-US" sz="2800" b="1" dirty="0" smtClean="0">
                <a:solidFill>
                  <a:srgbClr val="000000"/>
                </a:solidFill>
              </a:rPr>
              <a:t>. 183123</a:t>
            </a:r>
          </a:p>
          <a:p>
            <a:pPr algn="ctr"/>
            <a:endParaRPr lang="en-US" sz="2800" b="1" dirty="0" smtClean="0">
              <a:ea typeface="Times New Roman" pitchFamily="18" charset="0"/>
              <a:cs typeface="Arial" pitchFamily="34" charset="0"/>
            </a:endParaRPr>
          </a:p>
          <a:p>
            <a:pPr algn="ctr"/>
            <a:r>
              <a:rPr lang="en-US" sz="2800" b="1" dirty="0" smtClean="0">
                <a:ea typeface="Times New Roman" pitchFamily="18" charset="0"/>
                <a:cs typeface="Arial" pitchFamily="34" charset="0"/>
              </a:rPr>
              <a:t>New Process </a:t>
            </a:r>
            <a:r>
              <a:rPr lang="en-US" sz="2800" b="1" dirty="0">
                <a:ea typeface="Times New Roman" pitchFamily="18" charset="0"/>
                <a:cs typeface="Arial" pitchFamily="34" charset="0"/>
              </a:rPr>
              <a:t>for </a:t>
            </a:r>
            <a:r>
              <a:rPr lang="en-US" sz="2800" b="1" dirty="0" smtClean="0">
                <a:ea typeface="Times New Roman" pitchFamily="18" charset="0"/>
                <a:cs typeface="Arial" pitchFamily="34" charset="0"/>
              </a:rPr>
              <a:t>Complete Removal </a:t>
            </a:r>
            <a:r>
              <a:rPr lang="en-US" sz="2800" b="1" dirty="0">
                <a:ea typeface="Times New Roman" pitchFamily="18" charset="0"/>
                <a:cs typeface="Arial" pitchFamily="34" charset="0"/>
              </a:rPr>
              <a:t>of H</a:t>
            </a:r>
            <a:r>
              <a:rPr lang="en-US" sz="2800" b="1" baseline="-30000" dirty="0">
                <a:ea typeface="Times New Roman" pitchFamily="18" charset="0"/>
                <a:cs typeface="Arial" pitchFamily="34" charset="0"/>
              </a:rPr>
              <a:t>2</a:t>
            </a:r>
            <a:r>
              <a:rPr lang="en-US" sz="2800" b="1" dirty="0">
                <a:ea typeface="Times New Roman" pitchFamily="18" charset="0"/>
                <a:cs typeface="Arial" pitchFamily="34" charset="0"/>
              </a:rPr>
              <a:t>S </a:t>
            </a:r>
            <a:r>
              <a:rPr lang="en-US" sz="2800" b="1" dirty="0" smtClean="0">
                <a:ea typeface="Times New Roman" pitchFamily="18" charset="0"/>
                <a:cs typeface="Arial" pitchFamily="34" charset="0"/>
              </a:rPr>
              <a:t>From Gas Streams </a:t>
            </a:r>
            <a:r>
              <a:rPr lang="en-US" sz="2800" b="1" dirty="0">
                <a:ea typeface="Times New Roman" pitchFamily="18" charset="0"/>
                <a:cs typeface="Arial" pitchFamily="34" charset="0"/>
              </a:rPr>
              <a:t>and </a:t>
            </a:r>
            <a:r>
              <a:rPr lang="en-US" sz="2800" b="1" dirty="0" smtClean="0">
                <a:ea typeface="Times New Roman" pitchFamily="18" charset="0"/>
                <a:cs typeface="Arial" pitchFamily="34" charset="0"/>
              </a:rPr>
              <a:t>Conversion </a:t>
            </a:r>
            <a:r>
              <a:rPr lang="en-US" sz="2800" b="1" dirty="0">
                <a:ea typeface="Times New Roman" pitchFamily="18" charset="0"/>
                <a:cs typeface="Arial" pitchFamily="34" charset="0"/>
              </a:rPr>
              <a:t>to Elemental </a:t>
            </a:r>
            <a:r>
              <a:rPr lang="en-US" sz="2800" b="1" dirty="0" smtClean="0">
                <a:ea typeface="Times New Roman" pitchFamily="18" charset="0"/>
                <a:cs typeface="Arial" pitchFamily="34" charset="0"/>
              </a:rPr>
              <a:t>Sulfur</a:t>
            </a:r>
            <a:endParaRPr lang="en-US" sz="2800" b="1" dirty="0">
              <a:ea typeface="Times New Roman" pitchFamily="18" charset="0"/>
              <a:cs typeface="Arial" pitchFamily="34" charset="0"/>
            </a:endParaRPr>
          </a:p>
          <a:p>
            <a:pPr algn="ctr" eaLnBrk="1" hangingPunct="1"/>
            <a:r>
              <a:rPr lang="en-US" altLang="en-US" sz="2800" b="1" dirty="0">
                <a:solidFill>
                  <a:srgbClr val="000000"/>
                </a:solidFill>
              </a:rPr>
              <a:t/>
            </a:r>
            <a:br>
              <a:rPr lang="en-US" altLang="en-US" sz="2800" b="1" dirty="0">
                <a:solidFill>
                  <a:srgbClr val="000000"/>
                </a:solidFill>
              </a:rPr>
            </a:br>
            <a:endParaRPr lang="en-US" altLang="en-US" sz="2800" b="1" dirty="0">
              <a:solidFill>
                <a:srgbClr val="00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823365" y="4761090"/>
            <a:ext cx="575138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/>
            <a:r>
              <a:rPr lang="en-US" dirty="0"/>
              <a:t>Ahmed M. Shahin, Ph.D., Canada Chemical Corporation</a:t>
            </a:r>
            <a:endParaRPr lang="en-CA" dirty="0"/>
          </a:p>
          <a:p>
            <a:pPr hangingPunct="0"/>
            <a:r>
              <a:rPr lang="en-US" dirty="0"/>
              <a:t>Conrad Ayasse, PhD, FCIC, Canada Chemical Corporation</a:t>
            </a:r>
            <a:endParaRPr lang="en-CA" dirty="0"/>
          </a:p>
          <a:p>
            <a:pPr hangingPunct="0"/>
            <a:r>
              <a:rPr lang="en-US" dirty="0"/>
              <a:t>Alan Ayasse, </a:t>
            </a:r>
            <a:r>
              <a:rPr lang="en-US" dirty="0" err="1"/>
              <a:t>MSc</a:t>
            </a:r>
            <a:r>
              <a:rPr lang="en-US" dirty="0"/>
              <a:t>., </a:t>
            </a:r>
            <a:r>
              <a:rPr lang="en-US" dirty="0" err="1"/>
              <a:t>PEng</a:t>
            </a:r>
            <a:r>
              <a:rPr lang="en-US" dirty="0"/>
              <a:t>, Canada Chemical Corporation</a:t>
            </a:r>
            <a:br>
              <a:rPr lang="en-US" dirty="0"/>
            </a:br>
            <a:r>
              <a:rPr lang="en-US" dirty="0"/>
              <a:t>Rob Ayasse, </a:t>
            </a:r>
            <a:r>
              <a:rPr lang="en-US" dirty="0" err="1"/>
              <a:t>MscEcon</a:t>
            </a:r>
            <a:r>
              <a:rPr lang="en-US" dirty="0"/>
              <a:t> (IR), EMBA, Verdis Synfuels</a:t>
            </a:r>
            <a:endParaRPr lang="en-CA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73730" y="4761090"/>
            <a:ext cx="1357594" cy="116905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1767" y="4785340"/>
            <a:ext cx="1350703" cy="133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364193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" y="2033845"/>
            <a:ext cx="9144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200" dirty="0" smtClean="0"/>
              <a:t>Sulfa-Nil</a:t>
            </a:r>
            <a:r>
              <a:rPr lang="en-CA" sz="3200" baseline="30000" dirty="0" smtClean="0"/>
              <a:t>tm</a:t>
            </a:r>
            <a:r>
              <a:rPr lang="en-CA" sz="3200" dirty="0" smtClean="0"/>
              <a:t> is an economical patented*</a:t>
            </a:r>
          </a:p>
          <a:p>
            <a:pPr algn="ctr"/>
            <a:r>
              <a:rPr lang="en-CA" sz="3200" dirty="0" smtClean="0"/>
              <a:t> </a:t>
            </a:r>
          </a:p>
          <a:p>
            <a:pPr algn="ctr"/>
            <a:r>
              <a:rPr lang="en-CA" sz="3200" dirty="0" smtClean="0"/>
              <a:t>Dry H</a:t>
            </a:r>
            <a:r>
              <a:rPr lang="en-CA" sz="3200" baseline="-25000" dirty="0" smtClean="0"/>
              <a:t>2</a:t>
            </a:r>
            <a:r>
              <a:rPr lang="en-CA" sz="3200" dirty="0" smtClean="0"/>
              <a:t>S </a:t>
            </a:r>
          </a:p>
          <a:p>
            <a:pPr algn="ctr"/>
            <a:endParaRPr lang="en-CA" sz="3200" dirty="0"/>
          </a:p>
          <a:p>
            <a:pPr algn="ctr"/>
            <a:r>
              <a:rPr lang="en-CA" sz="3200" dirty="0" smtClean="0"/>
              <a:t>Recovery and Conversion Process</a:t>
            </a:r>
            <a:endParaRPr lang="en-CA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1" y="5679250"/>
            <a:ext cx="914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 smtClean="0"/>
              <a:t>*</a:t>
            </a:r>
            <a:r>
              <a:rPr lang="en-CA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U</a:t>
            </a:r>
            <a:r>
              <a:rPr kumimoji="0" lang="en-CA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  8,703,084, US 8,501,135, US 8,597,411   </a:t>
            </a:r>
            <a:r>
              <a:rPr kumimoji="0" lang="en-CA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lang="en-CA" dirty="0" smtClean="0"/>
          </a:p>
          <a:p>
            <a:pPr algn="ctr"/>
            <a:r>
              <a:rPr kumimoji="0" lang="en-C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3828046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CA" dirty="0"/>
          </a:p>
        </p:txBody>
      </p:sp>
      <p:sp>
        <p:nvSpPr>
          <p:cNvPr id="5" name="TextBox 4"/>
          <p:cNvSpPr txBox="1"/>
          <p:nvPr/>
        </p:nvSpPr>
        <p:spPr>
          <a:xfrm>
            <a:off x="1" y="233644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600" b="1" dirty="0" smtClean="0"/>
              <a:t>What is Sulfa-Nil</a:t>
            </a:r>
            <a:r>
              <a:rPr lang="en-CA" sz="3600" b="1" baseline="30000" dirty="0" smtClean="0"/>
              <a:t>tm</a:t>
            </a:r>
            <a:r>
              <a:rPr lang="en-CA" sz="3600" b="1" dirty="0" smtClean="0"/>
              <a:t>?</a:t>
            </a:r>
            <a:endParaRPr lang="en-CA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81590" y="323655"/>
            <a:ext cx="73808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200" b="1" dirty="0" smtClean="0"/>
              <a:t>Key Components of </a:t>
            </a:r>
            <a:r>
              <a:rPr lang="en-CA" sz="3200" b="1" dirty="0"/>
              <a:t>t</a:t>
            </a:r>
            <a:r>
              <a:rPr lang="en-CA" sz="3200" b="1" dirty="0" smtClean="0"/>
              <a:t>he Sulfa-</a:t>
            </a:r>
            <a:r>
              <a:rPr lang="en-CA" sz="3200" b="1" dirty="0" err="1" smtClean="0"/>
              <a:t>nil</a:t>
            </a:r>
            <a:r>
              <a:rPr lang="en-CA" sz="3200" b="1" baseline="30000" dirty="0" err="1" smtClean="0"/>
              <a:t>tm</a:t>
            </a:r>
            <a:r>
              <a:rPr lang="en-CA" sz="3200" b="1" baseline="30000" dirty="0" smtClean="0"/>
              <a:t> </a:t>
            </a:r>
            <a:r>
              <a:rPr lang="en-CA" sz="3200" b="1" dirty="0" smtClean="0"/>
              <a:t>Process</a:t>
            </a:r>
            <a:endParaRPr lang="en-CA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736685" y="1358770"/>
            <a:ext cx="549061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CA" sz="3200" dirty="0" smtClean="0"/>
              <a:t>     A strong </a:t>
            </a:r>
            <a:r>
              <a:rPr lang="en-CA" sz="3200" u="sng" dirty="0" smtClean="0"/>
              <a:t>solid-state</a:t>
            </a:r>
            <a:r>
              <a:rPr lang="en-CA" sz="3200" dirty="0" smtClean="0"/>
              <a:t> H</a:t>
            </a:r>
            <a:r>
              <a:rPr lang="en-CA" sz="3200" baseline="-25000" dirty="0" smtClean="0"/>
              <a:t>2</a:t>
            </a:r>
            <a:r>
              <a:rPr lang="en-CA" sz="3200" dirty="0" smtClean="0"/>
              <a:t>S absorbent</a:t>
            </a:r>
          </a:p>
          <a:p>
            <a:pPr marL="342900" indent="-342900">
              <a:buFont typeface="+mj-lt"/>
              <a:buAutoNum type="arabicPeriod"/>
            </a:pPr>
            <a:endParaRPr lang="en-CA" sz="3200" dirty="0" smtClean="0"/>
          </a:p>
          <a:p>
            <a:pPr marL="342900" indent="-342900">
              <a:buAutoNum type="arabicPeriod"/>
            </a:pPr>
            <a:r>
              <a:rPr lang="en-CA" sz="3200" dirty="0" smtClean="0"/>
              <a:t>     An active </a:t>
            </a:r>
            <a:r>
              <a:rPr lang="en-CA" sz="3200" u="sng" dirty="0" smtClean="0"/>
              <a:t>solid-state</a:t>
            </a:r>
            <a:r>
              <a:rPr lang="en-CA" sz="3200" dirty="0" smtClean="0"/>
              <a:t> H</a:t>
            </a:r>
            <a:r>
              <a:rPr lang="en-CA" sz="3200" baseline="-25000" dirty="0" smtClean="0"/>
              <a:t>2</a:t>
            </a:r>
            <a:r>
              <a:rPr lang="en-CA" sz="3200" dirty="0" smtClean="0"/>
              <a:t>S   Direct Oxidation Catalyst</a:t>
            </a:r>
            <a:endParaRPr lang="en-C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13664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600" b="1" dirty="0" smtClean="0"/>
              <a:t>H</a:t>
            </a:r>
            <a:r>
              <a:rPr lang="en-CA" sz="3600" b="1" baseline="-25000" dirty="0" smtClean="0"/>
              <a:t>2</a:t>
            </a:r>
            <a:r>
              <a:rPr lang="en-CA" sz="3600" b="1" dirty="0" smtClean="0"/>
              <a:t>S Direct Oxidation</a:t>
            </a:r>
            <a:endParaRPr lang="en-CA" sz="3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871700" y="1583795"/>
            <a:ext cx="54456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1871700" y="1953127"/>
            <a:ext cx="601216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charset="0"/>
              </a:rPr>
              <a:t>2 H</a:t>
            </a:r>
            <a:r>
              <a:rPr kumimoji="0" lang="en-US" sz="36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cs typeface="Arial" charset="0"/>
              </a:rPr>
              <a:t>2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charset="0"/>
              </a:rPr>
              <a:t>S + O</a:t>
            </a:r>
            <a:r>
              <a:rPr kumimoji="0" lang="en-US" sz="36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cs typeface="Arial" charset="0"/>
              </a:rPr>
              <a:t>2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charset="0"/>
              </a:rPr>
              <a:t> → 2 S + 2 H</a:t>
            </a:r>
            <a:r>
              <a:rPr kumimoji="0" lang="en-US" sz="36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cs typeface="Arial" charset="0"/>
              </a:rPr>
              <a:t>2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charset="0"/>
              </a:rPr>
              <a:t>O</a:t>
            </a:r>
          </a:p>
          <a:p>
            <a:pPr algn="ctr"/>
            <a:endParaRPr kumimoji="0" lang="en-US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charset="0"/>
            </a:endParaRPr>
          </a:p>
          <a:p>
            <a:r>
              <a:rPr lang="en-US" sz="2400" dirty="0" smtClean="0">
                <a:cs typeface="Arial" charset="0"/>
              </a:rPr>
              <a:t>Highly exothermic reaction</a:t>
            </a:r>
          </a:p>
          <a:p>
            <a:endParaRPr lang="en-US" sz="2400" b="1" dirty="0">
              <a:cs typeface="Arial" charset="0"/>
            </a:endParaRPr>
          </a:p>
          <a:p>
            <a:r>
              <a:rPr lang="en-US" sz="2400" dirty="0" smtClean="0">
                <a:cs typeface="Arial" charset="0"/>
              </a:rPr>
              <a:t>Uses pure oxygen or air</a:t>
            </a:r>
          </a:p>
          <a:p>
            <a:endParaRPr lang="en-US" sz="2400" dirty="0" smtClean="0">
              <a:cs typeface="Arial" charset="0"/>
            </a:endParaRPr>
          </a:p>
          <a:p>
            <a:r>
              <a:rPr lang="en-US" sz="2400" dirty="0" smtClean="0">
                <a:cs typeface="Arial" charset="0"/>
              </a:rPr>
              <a:t>Catalysts are transition metals on porous solids</a:t>
            </a:r>
          </a:p>
          <a:p>
            <a:pPr algn="ctr"/>
            <a:r>
              <a:rPr lang="en-US" sz="3600" dirty="0" smtClean="0">
                <a:cs typeface="Arial" charset="0"/>
              </a:rPr>
              <a:t> </a:t>
            </a:r>
            <a:endParaRPr lang="en-CA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96725" y="1268760"/>
            <a:ext cx="531059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200" dirty="0" smtClean="0"/>
              <a:t>A packed bed </a:t>
            </a:r>
          </a:p>
          <a:p>
            <a:pPr algn="ctr"/>
            <a:endParaRPr lang="en-CA" sz="3200" dirty="0" smtClean="0"/>
          </a:p>
          <a:p>
            <a:pPr algn="ctr"/>
            <a:r>
              <a:rPr lang="en-CA" sz="3200" dirty="0" smtClean="0"/>
              <a:t>of porous solid particles</a:t>
            </a:r>
          </a:p>
          <a:p>
            <a:pPr algn="ctr"/>
            <a:endParaRPr lang="en-CA" sz="3200" dirty="0" smtClean="0"/>
          </a:p>
          <a:p>
            <a:pPr algn="ctr"/>
            <a:r>
              <a:rPr lang="en-CA" sz="3200" dirty="0" smtClean="0"/>
              <a:t>like alumina</a:t>
            </a:r>
          </a:p>
          <a:p>
            <a:pPr algn="ctr"/>
            <a:endParaRPr lang="en-CA" sz="3200" dirty="0" smtClean="0"/>
          </a:p>
          <a:p>
            <a:pPr algn="ctr"/>
            <a:r>
              <a:rPr lang="en-CA" sz="3200" dirty="0" smtClean="0"/>
              <a:t>containing a solid amine</a:t>
            </a:r>
          </a:p>
          <a:p>
            <a:pPr algn="ctr"/>
            <a:r>
              <a:rPr lang="en-CA" sz="3200" dirty="0" smtClean="0"/>
              <a:t> </a:t>
            </a:r>
          </a:p>
          <a:p>
            <a:pPr algn="ctr"/>
            <a:r>
              <a:rPr lang="en-CA" sz="3200" dirty="0" smtClean="0"/>
              <a:t>acid gas absorbent</a:t>
            </a:r>
            <a:endParaRPr lang="en-CA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1826695" y="278650"/>
            <a:ext cx="55806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600" b="1" dirty="0" smtClean="0"/>
              <a:t>Sulfa-Nil</a:t>
            </a:r>
            <a:r>
              <a:rPr lang="en-CA" sz="3600" b="1" baseline="30000" dirty="0" smtClean="0"/>
              <a:t>tm</a:t>
            </a:r>
            <a:r>
              <a:rPr lang="en-CA" sz="3600" b="1" dirty="0" smtClean="0"/>
              <a:t> absorbent</a:t>
            </a:r>
            <a:endParaRPr lang="en-CA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Image resul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66855" y="1088450"/>
            <a:ext cx="2114550" cy="1905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446875" y="3158970"/>
            <a:ext cx="1934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 smtClean="0"/>
              <a:t>DABCO</a:t>
            </a:r>
            <a:endParaRPr lang="en-CA" dirty="0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3131840" y="3528302"/>
            <a:ext cx="2457450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cs typeface="Arial" pitchFamily="34" charset="0"/>
              </a:rPr>
              <a:t>1,4-</a:t>
            </a:r>
            <a:r>
              <a:rPr kumimoji="0" lang="en-US" sz="1200" b="1" i="0" u="sng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cs typeface="Arial" pitchFamily="34" charset="0"/>
              </a:rPr>
              <a:t>D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cs typeface="Arial" pitchFamily="34" charset="0"/>
              </a:rPr>
              <a:t>i</a:t>
            </a:r>
            <a:r>
              <a:rPr kumimoji="0" lang="en-US" sz="1200" b="1" i="0" u="sng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cs typeface="Arial" pitchFamily="34" charset="0"/>
              </a:rPr>
              <a:t>a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cs typeface="Arial" pitchFamily="34" charset="0"/>
              </a:rPr>
              <a:t>za</a:t>
            </a:r>
            <a:r>
              <a:rPr kumimoji="0" lang="en-US" sz="1200" b="1" i="0" u="sng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cs typeface="Arial" pitchFamily="34" charset="0"/>
              </a:rPr>
              <a:t>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cs typeface="Arial" pitchFamily="34" charset="0"/>
              </a:rPr>
              <a:t>i</a:t>
            </a:r>
            <a:r>
              <a:rPr kumimoji="0" lang="en-US" sz="1200" b="1" i="0" u="sng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cs typeface="Arial" pitchFamily="34" charset="0"/>
              </a:rPr>
              <a:t>c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cs typeface="Arial" pitchFamily="34" charset="0"/>
              </a:rPr>
              <a:t>yclo[2.2.2]</a:t>
            </a:r>
            <a:r>
              <a:rPr kumimoji="0" lang="en-US" sz="1200" b="1" i="0" u="sng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cs typeface="Arial" pitchFamily="34" charset="0"/>
              </a:rPr>
              <a:t>o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cs typeface="Arial" pitchFamily="34" charset="0"/>
              </a:rPr>
              <a:t>ctane</a:t>
            </a:r>
            <a:r>
              <a:rPr kumimoji="0" lang="en-US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323655"/>
            <a:ext cx="914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600" b="1" dirty="0" smtClean="0"/>
              <a:t>Strong H</a:t>
            </a:r>
            <a:r>
              <a:rPr lang="en-CA" sz="3600" b="1" baseline="-25000" dirty="0" smtClean="0"/>
              <a:t>2</a:t>
            </a:r>
            <a:r>
              <a:rPr lang="en-CA" sz="3600" b="1" dirty="0" smtClean="0"/>
              <a:t>S Acid </a:t>
            </a:r>
            <a:r>
              <a:rPr lang="en-CA" sz="3600" b="1" dirty="0"/>
              <a:t>G</a:t>
            </a:r>
            <a:r>
              <a:rPr lang="en-CA" sz="3600" b="1" dirty="0" smtClean="0"/>
              <a:t>as </a:t>
            </a:r>
            <a:r>
              <a:rPr lang="en-CA" sz="3600" b="1" dirty="0"/>
              <a:t>A</a:t>
            </a:r>
            <a:r>
              <a:rPr lang="en-CA" sz="3600" b="1" dirty="0" smtClean="0"/>
              <a:t>bsorbent</a:t>
            </a:r>
            <a:endParaRPr lang="en-CA" sz="3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366755" y="3805301"/>
            <a:ext cx="4095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 smtClean="0"/>
              <a:t>A solid amine</a:t>
            </a:r>
            <a:endParaRPr lang="en-CA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700212" y="4234797"/>
          <a:ext cx="5743576" cy="1463040"/>
        </p:xfrm>
        <a:graphic>
          <a:graphicData uri="http://schemas.openxmlformats.org/drawingml/2006/table">
            <a:tbl>
              <a:tblPr/>
              <a:tblGrid>
                <a:gridCol w="2871788"/>
                <a:gridCol w="2871788"/>
              </a:tblGrid>
              <a:tr h="247650">
                <a:tc>
                  <a:txBody>
                    <a:bodyPr/>
                    <a:lstStyle/>
                    <a:p>
                      <a:r>
                        <a:rPr lang="en-CA" dirty="0"/>
                        <a:t>Appearance</a:t>
                      </a:r>
                    </a:p>
                  </a:txBody>
                  <a:tcPr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/>
                        <a:t>White crystalline powder</a:t>
                      </a: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7650">
                <a:tc>
                  <a:txBody>
                    <a:bodyPr/>
                    <a:lstStyle/>
                    <a:p>
                      <a:r>
                        <a:rPr lang="en-CA" dirty="0"/>
                        <a:t>Melting point</a:t>
                      </a:r>
                    </a:p>
                  </a:txBody>
                  <a:tcPr marR="952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156 to 160 °</a:t>
                      </a:r>
                      <a:r>
                        <a:rPr lang="en-CA" dirty="0" smtClean="0"/>
                        <a:t>C</a:t>
                      </a:r>
                      <a:endParaRPr lang="en-CA" dirty="0"/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7650">
                <a:tc>
                  <a:txBody>
                    <a:bodyPr/>
                    <a:lstStyle/>
                    <a:p>
                      <a:r>
                        <a:rPr lang="en-CA"/>
                        <a:t>Boiling point</a:t>
                      </a:r>
                    </a:p>
                  </a:txBody>
                  <a:tcPr marR="952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/>
                        <a:t>174 °C (345 °F; 447 K)</a:t>
                      </a: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7650">
                <a:tc>
                  <a:txBody>
                    <a:bodyPr/>
                    <a:lstStyle/>
                    <a:p>
                      <a:r>
                        <a:rPr lang="en-CA"/>
                        <a:t>Solubility in water</a:t>
                      </a:r>
                    </a:p>
                  </a:txBody>
                  <a:tcPr marR="952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Soluble, hygroscopic</a:t>
                      </a: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6039290"/>
            <a:ext cx="1231499" cy="640135"/>
          </a:xfrm>
          <a:prstGeom prst="rect">
            <a:avLst/>
          </a:prstGeom>
        </p:spPr>
      </p:pic>
      <p:sp>
        <p:nvSpPr>
          <p:cNvPr id="10" name="Subtitle 2"/>
          <p:cNvSpPr txBox="1">
            <a:spLocks/>
          </p:cNvSpPr>
          <p:nvPr/>
        </p:nvSpPr>
        <p:spPr bwMode="auto">
          <a:xfrm>
            <a:off x="2261685" y="6525344"/>
            <a:ext cx="6781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en-US" sz="1200" dirty="0">
                <a:solidFill>
                  <a:srgbClr val="000000"/>
                </a:solidFill>
                <a:cs typeface="Arial" panose="020B0604020202020204" pitchFamily="34" charset="0"/>
              </a:rPr>
              <a:t>Paper </a:t>
            </a:r>
            <a:r>
              <a:rPr lang="en-US" altLang="en-US" sz="1200" dirty="0" smtClean="0">
                <a:solidFill>
                  <a:srgbClr val="000000"/>
                </a:solidFill>
                <a:cs typeface="Arial" panose="020B0604020202020204" pitchFamily="34" charset="0"/>
              </a:rPr>
              <a:t>#183123 </a:t>
            </a:r>
            <a:r>
              <a:rPr lang="en-US" altLang="en-US" sz="1200" dirty="0">
                <a:solidFill>
                  <a:srgbClr val="000000"/>
                </a:solidFill>
                <a:cs typeface="Arial" panose="020B0604020202020204" pitchFamily="34" charset="0"/>
              </a:rPr>
              <a:t>• </a:t>
            </a:r>
            <a:r>
              <a:rPr lang="en-US" altLang="en-US" sz="1200" dirty="0" smtClean="0">
                <a:solidFill>
                  <a:srgbClr val="000000"/>
                </a:solidFill>
                <a:cs typeface="Arial" panose="020B0604020202020204" pitchFamily="34" charset="0"/>
              </a:rPr>
              <a:t>H2S Removal &amp; Conversion to Elemental Sulfur </a:t>
            </a:r>
            <a:r>
              <a:rPr lang="en-US" altLang="en-US" sz="1200" dirty="0">
                <a:solidFill>
                  <a:srgbClr val="000000"/>
                </a:solidFill>
                <a:cs typeface="Arial" panose="020B0604020202020204" pitchFamily="34" charset="0"/>
              </a:rPr>
              <a:t>• </a:t>
            </a:r>
            <a:r>
              <a:rPr lang="en-US" altLang="en-US" sz="1200" dirty="0" smtClean="0">
                <a:solidFill>
                  <a:srgbClr val="000000"/>
                </a:solidFill>
                <a:cs typeface="Arial" panose="020B0604020202020204" pitchFamily="34" charset="0"/>
              </a:rPr>
              <a:t>Dr. Conrad Ayasse</a:t>
            </a:r>
            <a:endParaRPr lang="en-US" altLang="en-US" sz="12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836586" y="1853824"/>
          <a:ext cx="7470828" cy="2433508"/>
        </p:xfrm>
        <a:graphic>
          <a:graphicData uri="http://schemas.openxmlformats.org/drawingml/2006/table">
            <a:tbl>
              <a:tblPr/>
              <a:tblGrid>
                <a:gridCol w="1867707"/>
                <a:gridCol w="1867707"/>
                <a:gridCol w="1867707"/>
                <a:gridCol w="1867707"/>
              </a:tblGrid>
              <a:tr h="485234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Times New Roman"/>
                          <a:cs typeface="Times New Roman"/>
                        </a:rPr>
                        <a:t>Active absorbent</a:t>
                      </a:r>
                      <a:endParaRPr lang="en-CA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endParaRPr lang="en-US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Times New Roman"/>
                          <a:ea typeface="Times New Roman"/>
                          <a:cs typeface="Times New Roman"/>
                        </a:rPr>
                        <a:t>Porous support</a:t>
                      </a:r>
                      <a:endParaRPr lang="en-CA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endParaRPr lang="en-US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5234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  <a:cs typeface="Times New Roman"/>
                        </a:rPr>
                        <a:t>Physical state</a:t>
                      </a:r>
                      <a:endParaRPr lang="en-CA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solid</a:t>
                      </a:r>
                      <a:endParaRPr lang="en-CA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Porosity, ml/g</a:t>
                      </a:r>
                      <a:endParaRPr lang="en-CA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  <a:cs typeface="Times New Roman"/>
                        </a:rPr>
                        <a:t>1.0</a:t>
                      </a:r>
                      <a:endParaRPr lang="en-CA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5234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  <a:cs typeface="Times New Roman"/>
                        </a:rPr>
                        <a:t>Boiling point, ºC</a:t>
                      </a:r>
                      <a:endParaRPr lang="en-CA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  <a:cs typeface="Times New Roman"/>
                        </a:rPr>
                        <a:t>174</a:t>
                      </a:r>
                      <a:endParaRPr lang="en-CA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Surface </a:t>
                      </a:r>
                      <a:r>
                        <a:rPr lang="en-US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area </a:t>
                      </a:r>
                      <a:endParaRPr lang="en-CA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270 m</a:t>
                      </a:r>
                      <a:r>
                        <a:rPr lang="en-US" sz="2400" baseline="30000" dirty="0" smtClean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/g</a:t>
                      </a:r>
                      <a:endParaRPr lang="en-CA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5234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  <a:cs typeface="Times New Roman"/>
                        </a:rPr>
                        <a:t>Chemical</a:t>
                      </a:r>
                      <a:endParaRPr lang="en-CA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Amine</a:t>
                      </a:r>
                      <a:endParaRPr lang="en-CA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  <a:cs typeface="Times New Roman"/>
                        </a:rPr>
                        <a:t>Type</a:t>
                      </a:r>
                      <a:endParaRPr lang="en-CA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Alumina</a:t>
                      </a:r>
                      <a:endParaRPr lang="en-CA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0" y="18864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600" b="1" dirty="0" smtClean="0"/>
              <a:t>Possible Sulfa-Nil</a:t>
            </a:r>
            <a:r>
              <a:rPr lang="en-CA" sz="3600" b="1" baseline="30000" dirty="0" smtClean="0"/>
              <a:t>tm</a:t>
            </a:r>
            <a:r>
              <a:rPr lang="en-CA" sz="3600" b="1" dirty="0" smtClean="0"/>
              <a:t> Absorbent Support</a:t>
            </a:r>
            <a:endParaRPr lang="en-CA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13665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600" b="1" dirty="0" smtClean="0"/>
              <a:t>H</a:t>
            </a:r>
            <a:r>
              <a:rPr lang="en-CA" sz="3600" b="1" baseline="-25000" dirty="0" smtClean="0"/>
              <a:t>2</a:t>
            </a:r>
            <a:r>
              <a:rPr lang="en-CA" sz="3600" b="1" dirty="0" smtClean="0"/>
              <a:t>S Stripping </a:t>
            </a:r>
            <a:r>
              <a:rPr lang="en-CA" sz="3600" b="1" dirty="0"/>
              <a:t>F</a:t>
            </a:r>
            <a:r>
              <a:rPr lang="en-CA" sz="3600" b="1" dirty="0" smtClean="0"/>
              <a:t>rom </a:t>
            </a:r>
            <a:r>
              <a:rPr lang="en-CA" sz="3600" b="1" dirty="0"/>
              <a:t>A</a:t>
            </a:r>
            <a:r>
              <a:rPr lang="en-CA" sz="3600" b="1" dirty="0" smtClean="0"/>
              <a:t>bsorbent</a:t>
            </a:r>
            <a:endParaRPr lang="en-CA" sz="3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466655" y="1358770"/>
            <a:ext cx="63007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 smtClean="0"/>
              <a:t>H</a:t>
            </a:r>
            <a:r>
              <a:rPr lang="en-CA" sz="2400" baseline="-25000" dirty="0" smtClean="0"/>
              <a:t>2</a:t>
            </a:r>
            <a:r>
              <a:rPr lang="en-CA" sz="2400" dirty="0" smtClean="0"/>
              <a:t>S can be stripped from the absorbent at pressures higher than the raw gas temperature.</a:t>
            </a:r>
          </a:p>
          <a:p>
            <a:endParaRPr lang="en-CA" sz="2400" dirty="0" smtClean="0"/>
          </a:p>
          <a:p>
            <a:r>
              <a:rPr lang="en-CA" sz="2400" dirty="0" smtClean="0"/>
              <a:t>Example: </a:t>
            </a:r>
          </a:p>
          <a:p>
            <a:r>
              <a:rPr lang="en-CA" sz="2400" dirty="0" smtClean="0"/>
              <a:t>Absorb at 100 psi and strip at 400 psi.</a:t>
            </a:r>
          </a:p>
          <a:p>
            <a:endParaRPr lang="en-CA" sz="2400" dirty="0" smtClean="0"/>
          </a:p>
          <a:p>
            <a:r>
              <a:rPr lang="en-CA" sz="2400" dirty="0" smtClean="0"/>
              <a:t>Benefit: </a:t>
            </a:r>
          </a:p>
          <a:p>
            <a:r>
              <a:rPr lang="en-CA" sz="2400" dirty="0" smtClean="0"/>
              <a:t>Plant capital costs are reduced.</a:t>
            </a:r>
          </a:p>
          <a:p>
            <a:r>
              <a:rPr lang="en-CA" sz="2400" dirty="0" smtClean="0"/>
              <a:t>Compression costs for deep-well disposal are reduced.</a:t>
            </a:r>
            <a:endParaRPr lang="en-CA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615</Words>
  <Application>Microsoft Office PowerPoint</Application>
  <PresentationFormat>On-screen Show (4:3)</PresentationFormat>
  <Paragraphs>190</Paragraphs>
  <Slides>17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Alberta Regulatory Requirements</vt:lpstr>
      <vt:lpstr>Slide 15</vt:lpstr>
      <vt:lpstr>Slide 16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Custom 1</dc:creator>
  <cp:lastModifiedBy>Custom 1</cp:lastModifiedBy>
  <cp:revision>34</cp:revision>
  <dcterms:created xsi:type="dcterms:W3CDTF">2016-10-27T17:24:38Z</dcterms:created>
  <dcterms:modified xsi:type="dcterms:W3CDTF">2016-11-22T22:11:49Z</dcterms:modified>
</cp:coreProperties>
</file>