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88" r:id="rId3"/>
    <p:sldId id="281" r:id="rId4"/>
    <p:sldId id="283" r:id="rId5"/>
    <p:sldId id="262" r:id="rId6"/>
    <p:sldId id="261" r:id="rId7"/>
    <p:sldId id="275" r:id="rId8"/>
    <p:sldId id="277" r:id="rId9"/>
    <p:sldId id="257" r:id="rId10"/>
    <p:sldId id="263" r:id="rId11"/>
    <p:sldId id="278" r:id="rId12"/>
    <p:sldId id="284" r:id="rId13"/>
    <p:sldId id="270" r:id="rId14"/>
    <p:sldId id="280" r:id="rId15"/>
    <p:sldId id="279" r:id="rId16"/>
    <p:sldId id="286" r:id="rId17"/>
    <p:sldId id="282" r:id="rId18"/>
    <p:sldId id="271" r:id="rId19"/>
    <p:sldId id="272" r:id="rId20"/>
    <p:sldId id="273" r:id="rId21"/>
    <p:sldId id="274" r:id="rId22"/>
    <p:sldId id="259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Sheet1!$B$7:$B$14</c:f>
              <c:numCache>
                <c:formatCode>General</c:formatCode>
                <c:ptCount val="8"/>
                <c:pt idx="0">
                  <c:v>10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900</c:v>
                </c:pt>
                <c:pt idx="7">
                  <c:v>1200</c:v>
                </c:pt>
              </c:numCache>
            </c:numRef>
          </c:xVal>
          <c:yVal>
            <c:numRef>
              <c:f>Sheet1!$C$7:$C$14</c:f>
              <c:numCache>
                <c:formatCode>General</c:formatCode>
                <c:ptCount val="8"/>
                <c:pt idx="0">
                  <c:v>0.30900000000000005</c:v>
                </c:pt>
                <c:pt idx="1">
                  <c:v>0.96500000000000008</c:v>
                </c:pt>
                <c:pt idx="2">
                  <c:v>1.639</c:v>
                </c:pt>
                <c:pt idx="3">
                  <c:v>2.3159999999999994</c:v>
                </c:pt>
                <c:pt idx="4">
                  <c:v>2.9569999999999994</c:v>
                </c:pt>
                <c:pt idx="5">
                  <c:v>3.5619999999999998</c:v>
                </c:pt>
                <c:pt idx="6">
                  <c:v>6.2267999999999999</c:v>
                </c:pt>
                <c:pt idx="7">
                  <c:v>8.2068000000000012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6B4A-4E57-ABB9-24DF8FCEC342}"/>
            </c:ext>
          </c:extLst>
        </c:ser>
        <c:dLbls/>
        <c:axId val="78000512"/>
        <c:axId val="78002432"/>
      </c:scatterChart>
      <c:valAx>
        <c:axId val="78000512"/>
        <c:scaling>
          <c:orientation val="minMax"/>
          <c:max val="12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Pressure, psig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002432"/>
        <c:crosses val="autoZero"/>
        <c:crossBetween val="midCat"/>
        <c:majorUnit val="100"/>
      </c:valAx>
      <c:valAx>
        <c:axId val="78002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CO</a:t>
                </a:r>
                <a:r>
                  <a:rPr lang="en-US" sz="1600" baseline="-25000"/>
                  <a:t>2</a:t>
                </a:r>
                <a:r>
                  <a:rPr lang="en-US" sz="1600"/>
                  <a:t> absorbed, mmol/g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000512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BA26-BD50-44F0-A3A9-98C4B3CE565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E9A5-03FD-4511-A80F-C8607BCCA85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9149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5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2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1858-C892-4BC8-A377-325E26C5E0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12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505" y="6081340"/>
            <a:ext cx="1237595" cy="64013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2261685" y="6525344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#183403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Monetize High CO2 Natural</a:t>
            </a:r>
            <a:r>
              <a:rPr lang="en-US" altLang="en-US" sz="1200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 Gas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Dr. Conrad Ayasse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21C7-9F7F-44B6-A9F6-A3957A5DBDBD}" type="datetimeFigureOut">
              <a:rPr lang="en-CA" smtClean="0"/>
              <a:pPr/>
              <a:t>22/11/2016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B85F-29C7-4E3B-BD38-6E671E658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adipec.com/" TargetMode="Externa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www.verdisfuel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anchem.ca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66088"/>
            <a:ext cx="9144000" cy="11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DIPEC FULL LOGO H 2016-01 v3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18558"/>
            <a:ext cx="64008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68" r="38250"/>
          <a:stretch/>
        </p:blipFill>
        <p:spPr bwMode="auto">
          <a:xfrm rot="10800000" flipH="1" flipV="1">
            <a:off x="4523480" y="609601"/>
            <a:ext cx="462744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90" y="5586505"/>
            <a:ext cx="7097019" cy="8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735" y="1258632"/>
            <a:ext cx="105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sz="1400" dirty="0">
                <a:solidFill>
                  <a:srgbClr val="002060"/>
                </a:solidFill>
              </a:rPr>
              <a:t>HOSTED BY: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3156" y="1660327"/>
            <a:ext cx="680844" cy="1088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0719" y="4191000"/>
            <a:ext cx="1349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SUPPORTED</a:t>
            </a:r>
            <a:r>
              <a:rPr lang="ur-PK" sz="1400" dirty="0">
                <a:solidFill>
                  <a:srgbClr val="002060"/>
                </a:solidFill>
              </a:rPr>
              <a:t>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4693194"/>
            <a:ext cx="7031938" cy="6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62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76664" cy="504056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5435" y="332656"/>
            <a:ext cx="7486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Stripping at Elevated Pressure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1772816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788024" y="3933056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491880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</a:t>
            </a:r>
            <a:r>
              <a:rPr lang="en-CA" baseline="-250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</a:t>
            </a:r>
            <a:r>
              <a:rPr lang="en-CA" baseline="-25000" dirty="0"/>
              <a:t>2</a:t>
            </a:r>
            <a:r>
              <a:rPr lang="en-CA" dirty="0"/>
              <a:t>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15" y="332656"/>
            <a:ext cx="873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latin typeface="Lucida Sans" panose="020B0602030504020204" pitchFamily="34" charset="0"/>
              </a:rPr>
              <a:t>Elevated CO</a:t>
            </a:r>
            <a:r>
              <a:rPr lang="en-CA" sz="3600" b="1" baseline="-25000" dirty="0">
                <a:latin typeface="Lucida Sans" panose="020B0602030504020204" pitchFamily="34" charset="0"/>
              </a:rPr>
              <a:t>2</a:t>
            </a:r>
            <a:r>
              <a:rPr lang="en-CA" sz="3600" b="1" dirty="0">
                <a:latin typeface="Lucida Sans" panose="020B0602030504020204" pitchFamily="34" charset="0"/>
              </a:rPr>
              <a:t> </a:t>
            </a:r>
            <a:r>
              <a:rPr lang="en-CA" sz="3600" b="1" dirty="0" smtClean="0">
                <a:latin typeface="Lucida Sans" panose="020B0602030504020204" pitchFamily="34" charset="0"/>
              </a:rPr>
              <a:t>Stripping </a:t>
            </a:r>
            <a:r>
              <a:rPr lang="en-CA" sz="3600" b="1" dirty="0">
                <a:latin typeface="Lucida Sans" panose="020B0602030504020204" pitchFamily="34" charset="0"/>
              </a:rPr>
              <a:t>T</a:t>
            </a:r>
            <a:r>
              <a:rPr lang="en-CA" sz="3600" b="1" dirty="0" smtClean="0">
                <a:latin typeface="Lucida Sans" panose="020B0602030504020204" pitchFamily="34" charset="0"/>
              </a:rPr>
              <a:t>emperature</a:t>
            </a:r>
            <a:endParaRPr lang="en-CA" sz="3600" b="1" dirty="0">
              <a:latin typeface="Lucida Sans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060848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CO</a:t>
            </a:r>
            <a:r>
              <a:rPr lang="en-CA" sz="3200" baseline="-25000" dirty="0"/>
              <a:t>2</a:t>
            </a:r>
            <a:r>
              <a:rPr lang="en-CA" sz="3200" dirty="0"/>
              <a:t> absorbed from a gas stream at 100 psig (21 ºC.)</a:t>
            </a:r>
          </a:p>
          <a:p>
            <a:pPr algn="ctr"/>
            <a:r>
              <a:rPr lang="en-CA" sz="3200" dirty="0"/>
              <a:t> </a:t>
            </a:r>
          </a:p>
          <a:p>
            <a:pPr algn="ctr"/>
            <a:r>
              <a:rPr lang="en-CA" sz="3200" dirty="0"/>
              <a:t>Is fully recovered at </a:t>
            </a:r>
          </a:p>
          <a:p>
            <a:pPr algn="ctr"/>
            <a:r>
              <a:rPr lang="en-CA" sz="3200" dirty="0"/>
              <a:t>300 psig (130 ºC.)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96625" y="1088741"/>
          <a:ext cx="6930770" cy="490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436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Lucida Sans" panose="020B0602030504020204" pitchFamily="34" charset="0"/>
              </a:rPr>
              <a:t>CO</a:t>
            </a:r>
            <a:r>
              <a:rPr lang="en-CA" sz="3600" b="1" baseline="-25000" dirty="0" smtClean="0">
                <a:latin typeface="Lucida Sans" panose="020B0602030504020204" pitchFamily="34" charset="0"/>
              </a:rPr>
              <a:t>2</a:t>
            </a:r>
            <a:r>
              <a:rPr lang="en-CA" sz="3600" b="1" dirty="0" smtClean="0">
                <a:latin typeface="Lucida Sans" panose="020B0602030504020204" pitchFamily="34" charset="0"/>
              </a:rPr>
              <a:t> </a:t>
            </a:r>
            <a:r>
              <a:rPr lang="en-CA" sz="3600" b="1" dirty="0">
                <a:latin typeface="Lucida Sans" panose="020B0602030504020204" pitchFamily="34" charset="0"/>
              </a:rPr>
              <a:t>A</a:t>
            </a:r>
            <a:r>
              <a:rPr lang="en-CA" sz="3600" b="1" dirty="0" smtClean="0">
                <a:latin typeface="Lucida Sans" panose="020B0602030504020204" pitchFamily="34" charset="0"/>
              </a:rPr>
              <a:t>bsorption </a:t>
            </a:r>
            <a:r>
              <a:rPr lang="en-CA" sz="3600" b="1" dirty="0">
                <a:latin typeface="Lucida Sans" panose="020B0602030504020204" pitchFamily="34" charset="0"/>
              </a:rPr>
              <a:t>C</a:t>
            </a:r>
            <a:r>
              <a:rPr lang="en-CA" sz="3600" b="1" dirty="0" smtClean="0">
                <a:latin typeface="Lucida Sans" panose="020B0602030504020204" pitchFamily="34" charset="0"/>
              </a:rPr>
              <a:t>apacity</a:t>
            </a:r>
            <a:endParaRPr lang="en-CA" sz="3600" b="1" dirty="0">
              <a:latin typeface="Lucida Sans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730" y="1403775"/>
            <a:ext cx="189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Feed gas 24.4 % CO</a:t>
            </a:r>
            <a:r>
              <a:rPr lang="en-CA" baseline="-25000" dirty="0"/>
              <a:t>2</a:t>
            </a:r>
            <a:r>
              <a:rPr lang="en-CA" dirty="0"/>
              <a:t> in nitrogen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487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Times New Roman" pitchFamily="18" charset="0"/>
                <a:cs typeface="Arial" pitchFamily="34" charset="0"/>
              </a:rPr>
              <a:t>Alternative CO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Times New Roman" pitchFamily="18" charset="0"/>
                <a:cs typeface="Arial" pitchFamily="34" charset="0"/>
              </a:rPr>
              <a:t> Stripping Pressures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732166"/>
            <a:ext cx="70766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C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Desorption pressure </a:t>
            </a:r>
            <a:r>
              <a:rPr kumimoji="0" lang="en-CA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Absorption pressure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CA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Desorption pressure  </a:t>
            </a:r>
            <a:r>
              <a:rPr kumimoji="0" lang="en-CA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equal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Absorption pressure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Desorption pressure </a:t>
            </a:r>
            <a:r>
              <a:rPr kumimoji="0" lang="en-CA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greater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Absorption pressure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59" y="707323"/>
            <a:ext cx="5909422" cy="55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Lucida Sans" panose="020B0602030504020204" pitchFamily="34" charset="0"/>
              </a:rPr>
              <a:t>CO</a:t>
            </a:r>
            <a:r>
              <a:rPr lang="en-CA" sz="3600" b="1" baseline="-25000" dirty="0" smtClean="0">
                <a:latin typeface="Lucida Sans" panose="020B0602030504020204" pitchFamily="34" charset="0"/>
              </a:rPr>
              <a:t>2</a:t>
            </a:r>
            <a:r>
              <a:rPr lang="en-CA" sz="3600" b="1" dirty="0" smtClean="0">
                <a:latin typeface="Lucida Sans" panose="020B0602030504020204" pitchFamily="34" charset="0"/>
              </a:rPr>
              <a:t> </a:t>
            </a:r>
            <a:r>
              <a:rPr lang="en-CA" sz="3600" b="1" dirty="0">
                <a:latin typeface="Lucida Sans" panose="020B0602030504020204" pitchFamily="34" charset="0"/>
              </a:rPr>
              <a:t>Phase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5012" y="3182471"/>
            <a:ext cx="22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Critical Point:</a:t>
            </a:r>
          </a:p>
          <a:p>
            <a:r>
              <a:rPr lang="en-CA" dirty="0"/>
              <a:t>73.77 bar (31 ºC.)</a:t>
            </a:r>
          </a:p>
          <a:p>
            <a:r>
              <a:rPr lang="en-CA" dirty="0"/>
              <a:t>7377 </a:t>
            </a:r>
            <a:r>
              <a:rPr lang="en-CA" dirty="0" err="1"/>
              <a:t>kPa</a:t>
            </a:r>
            <a:r>
              <a:rPr lang="en-CA" dirty="0"/>
              <a:t> (1070 </a:t>
            </a:r>
            <a:r>
              <a:rPr lang="en-CA" dirty="0" err="1"/>
              <a:t>psia</a:t>
            </a:r>
            <a:r>
              <a:rPr lang="en-CA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62880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Heating liquid CO</a:t>
            </a:r>
            <a:r>
              <a:rPr lang="en-CA" sz="3200" baseline="-25000" dirty="0"/>
              <a:t>2</a:t>
            </a:r>
            <a:r>
              <a:rPr lang="en-CA" sz="3200" dirty="0"/>
              <a:t> and increasing its pressure converts it to a SUPERCRITICAL state: density is like a liquid and viscosity is like a gas. Cooling below the critical temperature converts it back to a liquid.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CO</a:t>
            </a:r>
            <a:r>
              <a:rPr lang="en-CA" sz="3600" b="1" baseline="-25000" dirty="0"/>
              <a:t>2</a:t>
            </a:r>
            <a:r>
              <a:rPr lang="en-CA" sz="3600" b="1" dirty="0"/>
              <a:t> phase changes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615" y="1178750"/>
            <a:ext cx="70207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Our process exploits the ability of our absorbent to strip CO</a:t>
            </a:r>
            <a:r>
              <a:rPr lang="en-CA" sz="3200" baseline="-25000" dirty="0"/>
              <a:t>2</a:t>
            </a:r>
            <a:r>
              <a:rPr lang="en-CA" sz="3200" dirty="0"/>
              <a:t> at pressures above 1070 </a:t>
            </a:r>
            <a:r>
              <a:rPr lang="en-CA" sz="3200" dirty="0" err="1"/>
              <a:t>psia</a:t>
            </a:r>
            <a:endParaRPr lang="en-CA" sz="3200" dirty="0"/>
          </a:p>
          <a:p>
            <a:pPr algn="ctr"/>
            <a:r>
              <a:rPr lang="en-CA" sz="3200" dirty="0"/>
              <a:t> and </a:t>
            </a:r>
          </a:p>
          <a:p>
            <a:pPr algn="ctr"/>
            <a:r>
              <a:rPr lang="en-CA" sz="3200" dirty="0"/>
              <a:t>exploits phase behaviour of CO</a:t>
            </a:r>
            <a:r>
              <a:rPr lang="en-CA" sz="3200" baseline="-25000" dirty="0"/>
              <a:t>2</a:t>
            </a:r>
            <a:r>
              <a:rPr lang="en-CA" sz="3200" dirty="0"/>
              <a:t> </a:t>
            </a:r>
          </a:p>
          <a:p>
            <a:pPr algn="ctr"/>
            <a:r>
              <a:rPr lang="en-CA" sz="3200" dirty="0"/>
              <a:t>to </a:t>
            </a:r>
          </a:p>
          <a:p>
            <a:pPr algn="ctr"/>
            <a:r>
              <a:rPr lang="en-CA" sz="3200" dirty="0"/>
              <a:t>provide an economical recovery of CO</a:t>
            </a:r>
            <a:r>
              <a:rPr lang="en-CA" sz="3200" baseline="-25000" dirty="0"/>
              <a:t>2</a:t>
            </a:r>
            <a:r>
              <a:rPr lang="en-CA" sz="3200" dirty="0"/>
              <a:t> </a:t>
            </a:r>
            <a:r>
              <a:rPr lang="en-CA" sz="3200" b="1" u="sng" dirty="0">
                <a:solidFill>
                  <a:srgbClr val="FF0000"/>
                </a:solidFill>
              </a:rPr>
              <a:t>directly as a liquid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236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latin typeface="Lucida Sans" panose="020B0602030504020204" pitchFamily="34" charset="0"/>
              </a:rPr>
              <a:t>How Does Our CO</a:t>
            </a:r>
            <a:r>
              <a:rPr lang="en-CA" sz="3200" b="1" baseline="-25000" dirty="0" smtClean="0">
                <a:latin typeface="Lucida Sans" panose="020B0602030504020204" pitchFamily="34" charset="0"/>
              </a:rPr>
              <a:t>2</a:t>
            </a:r>
            <a:r>
              <a:rPr lang="en-CA" sz="3200" b="1" dirty="0" smtClean="0">
                <a:latin typeface="Lucida Sans" panose="020B0602030504020204" pitchFamily="34" charset="0"/>
              </a:rPr>
              <a:t> Recovery Plant Work?</a:t>
            </a:r>
            <a:endParaRPr lang="en-CA" sz="3200" b="1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5" y="2834718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987825" y="5210982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2" idx="0"/>
          </p:cNvCxnSpPr>
          <p:nvPr/>
        </p:nvCxnSpPr>
        <p:spPr>
          <a:xfrm flipV="1">
            <a:off x="3095837" y="247467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95837" y="2474678"/>
            <a:ext cx="8280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3929" y="2348880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Cooler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7471" y="2063501"/>
            <a:ext cx="828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Liquid</a:t>
            </a:r>
          </a:p>
          <a:p>
            <a:r>
              <a:rPr lang="en-CA" sz="1200" dirty="0"/>
              <a:t>CO</a:t>
            </a:r>
            <a:r>
              <a:rPr lang="en-CA" sz="1200" baseline="-25000" dirty="0"/>
              <a:t>2</a:t>
            </a:r>
            <a:r>
              <a:rPr lang="en-CA" sz="1200" dirty="0"/>
              <a:t> </a:t>
            </a:r>
          </a:p>
          <a:p>
            <a:r>
              <a:rPr lang="en-CA" sz="1200" dirty="0"/>
              <a:t>(&lt;31 ºC.)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7994" y="772493"/>
            <a:ext cx="960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Back-</a:t>
            </a:r>
          </a:p>
          <a:p>
            <a:pPr algn="ctr"/>
            <a:r>
              <a:rPr lang="en-CA" sz="1200" dirty="0"/>
              <a:t>Pressure</a:t>
            </a:r>
          </a:p>
          <a:p>
            <a:pPr algn="ctr"/>
            <a:r>
              <a:rPr lang="en-CA" sz="1200" dirty="0"/>
              <a:t>Regulator (&gt;1070 </a:t>
            </a:r>
            <a:r>
              <a:rPr lang="en-CA" sz="1200" dirty="0" err="1"/>
              <a:t>psia</a:t>
            </a:r>
            <a:r>
              <a:rPr lang="en-CA" sz="1200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87825" y="2917305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7825" y="326693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87825" y="564257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87825" y="5292951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987825" y="2917305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987825" y="5292951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7825" y="2917305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87825" y="5292951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85898" y="3356664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09652" y="5730221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6260" y="3937123"/>
            <a:ext cx="5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Raw Gas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474260" y="3302914"/>
            <a:ext cx="0" cy="860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74260" y="3302914"/>
            <a:ext cx="5135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478295" y="4118666"/>
            <a:ext cx="13447" cy="1569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491742" y="5669473"/>
            <a:ext cx="49608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864585" y="4163492"/>
            <a:ext cx="591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55435" y="414556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3639676" y="245674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663430" y="2474822"/>
            <a:ext cx="22859" cy="318568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203852" y="5669474"/>
            <a:ext cx="48243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685898" y="32849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7" name="Straight Arrow Connector 86"/>
          <p:cNvCxnSpPr>
            <a:endCxn id="83" idx="3"/>
          </p:cNvCxnSpPr>
          <p:nvPr/>
        </p:nvCxnSpPr>
        <p:spPr>
          <a:xfrm>
            <a:off x="2731617" y="2105549"/>
            <a:ext cx="0" cy="12022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923929" y="1967049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Heater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572002" y="2105549"/>
            <a:ext cx="52546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1"/>
            <a:endCxn id="124" idx="3"/>
          </p:cNvCxnSpPr>
          <p:nvPr/>
        </p:nvCxnSpPr>
        <p:spPr>
          <a:xfrm flipH="1">
            <a:off x="2773716" y="2105549"/>
            <a:ext cx="1150213" cy="770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" idx="0"/>
          </p:cNvCxnSpPr>
          <p:nvPr/>
        </p:nvCxnSpPr>
        <p:spPr>
          <a:xfrm flipV="1">
            <a:off x="3095837" y="4844809"/>
            <a:ext cx="0" cy="3661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773716" y="4436934"/>
            <a:ext cx="6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Clean</a:t>
            </a:r>
          </a:p>
          <a:p>
            <a:pPr algn="ctr"/>
            <a:r>
              <a:rPr lang="en-CA" sz="1200" dirty="0"/>
              <a:t>Gas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5097471" y="1805773"/>
            <a:ext cx="0" cy="2577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2728891" y="1805773"/>
            <a:ext cx="236858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2709652" y="2090396"/>
            <a:ext cx="640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7" name="Straight Arrow Connector 126"/>
          <p:cNvCxnSpPr>
            <a:endCxn id="124" idx="0"/>
          </p:cNvCxnSpPr>
          <p:nvPr/>
        </p:nvCxnSpPr>
        <p:spPr>
          <a:xfrm>
            <a:off x="2741684" y="1805773"/>
            <a:ext cx="0" cy="28462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877651" y="1603490"/>
            <a:ext cx="124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Cool CO</a:t>
            </a:r>
            <a:r>
              <a:rPr lang="en-CA" sz="1000" baseline="-25000" dirty="0"/>
              <a:t>2 </a:t>
            </a:r>
            <a:r>
              <a:rPr lang="en-CA" sz="1000" dirty="0"/>
              <a:t>(&lt;31 ºC.)</a:t>
            </a:r>
            <a:r>
              <a:rPr lang="en-CA" sz="1000" baseline="-25000" dirty="0"/>
              <a:t>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863366" y="1911860"/>
            <a:ext cx="115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Hot CO</a:t>
            </a:r>
            <a:r>
              <a:rPr lang="en-CA" sz="1000" baseline="-25000" dirty="0"/>
              <a:t>2 </a:t>
            </a:r>
            <a:r>
              <a:rPr lang="en-CA" sz="1000" dirty="0"/>
              <a:t>(130 ºC.)</a:t>
            </a:r>
            <a:endParaRPr lang="en-CA" sz="1000" baseline="-25000" dirty="0"/>
          </a:p>
        </p:txBody>
      </p:sp>
      <p:cxnSp>
        <p:nvCxnSpPr>
          <p:cNvPr id="143" name="Straight Connector 142"/>
          <p:cNvCxnSpPr>
            <a:stCxn id="21" idx="2"/>
            <a:endCxn id="18" idx="0"/>
          </p:cNvCxnSpPr>
          <p:nvPr/>
        </p:nvCxnSpPr>
        <p:spPr>
          <a:xfrm>
            <a:off x="5508209" y="1603490"/>
            <a:ext cx="3361" cy="460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18769" y="3078762"/>
            <a:ext cx="3475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is the starting configuration (Connections from Absorber 2 to CO</a:t>
            </a:r>
            <a:r>
              <a:rPr lang="en-CA" baseline="-25000" dirty="0"/>
              <a:t>2</a:t>
            </a:r>
            <a:r>
              <a:rPr lang="en-CA" dirty="0"/>
              <a:t> vessels are not shown).</a:t>
            </a:r>
          </a:p>
          <a:p>
            <a:r>
              <a:rPr lang="en-CA" dirty="0"/>
              <a:t>Absorber 1 is saturated with CO</a:t>
            </a:r>
            <a:r>
              <a:rPr lang="en-CA" baseline="-25000" dirty="0"/>
              <a:t>2</a:t>
            </a:r>
            <a:r>
              <a:rPr lang="en-CA" dirty="0"/>
              <a:t> and Absorber 2 has begun treating Raw Gas.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53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latin typeface="Lucida Sans" panose="020B0602030504020204" pitchFamily="34" charset="0"/>
              </a:rPr>
              <a:t>Plant Starting Conditions</a:t>
            </a:r>
            <a:endParaRPr lang="en-CA" sz="3200" b="1" dirty="0">
              <a:latin typeface="Lucida Sans" panose="020B0602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39027" y="21055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 Pump</a:t>
            </a:r>
          </a:p>
        </p:txBody>
      </p:sp>
      <p:sp>
        <p:nvSpPr>
          <p:cNvPr id="54" name="Oval 53"/>
          <p:cNvSpPr/>
          <p:nvPr/>
        </p:nvSpPr>
        <p:spPr>
          <a:xfrm>
            <a:off x="4778062" y="2043385"/>
            <a:ext cx="157009" cy="9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572002" y="2502467"/>
            <a:ext cx="5254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944" y="2964322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030944" y="5340586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8956" y="260428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12468" y="2604282"/>
            <a:ext cx="51504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7048" y="247848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Cooler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306" y="2278720"/>
            <a:ext cx="828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Liquid</a:t>
            </a:r>
          </a:p>
          <a:p>
            <a:pPr algn="ctr"/>
            <a:r>
              <a:rPr lang="en-CA" sz="1200" dirty="0"/>
              <a:t>CO</a:t>
            </a:r>
            <a:r>
              <a:rPr lang="en-CA" sz="1200" baseline="-25000" dirty="0"/>
              <a:t>2</a:t>
            </a:r>
            <a:r>
              <a:rPr lang="en-CA" sz="1200" dirty="0"/>
              <a:t> </a:t>
            </a:r>
          </a:p>
          <a:p>
            <a:pPr algn="ctr"/>
            <a:r>
              <a:rPr lang="en-CA" sz="1200" dirty="0"/>
              <a:t>(&lt;31 ºC.)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2829" y="889097"/>
            <a:ext cx="960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Back-</a:t>
            </a:r>
          </a:p>
          <a:p>
            <a:pPr algn="ctr"/>
            <a:r>
              <a:rPr lang="en-CA" sz="1200" dirty="0"/>
              <a:t>Pressure</a:t>
            </a:r>
          </a:p>
          <a:p>
            <a:pPr algn="ctr"/>
            <a:r>
              <a:rPr lang="en-CA" sz="1200" dirty="0"/>
              <a:t>Regulator (&gt;1070 </a:t>
            </a:r>
            <a:r>
              <a:rPr lang="en-CA" sz="1200" dirty="0" err="1"/>
              <a:t>psia</a:t>
            </a:r>
            <a:r>
              <a:rPr lang="en-CA" sz="1200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030944" y="304690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0944" y="339653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0944" y="577218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30944" y="5422555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9017" y="3486268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2771" y="5859825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9379" y="4066727"/>
            <a:ext cx="5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Raw Gas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17379" y="3432518"/>
            <a:ext cx="0" cy="860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21414" y="4248270"/>
            <a:ext cx="13447" cy="1569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34861" y="5799077"/>
            <a:ext cx="49608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7704" y="4293096"/>
            <a:ext cx="591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98554" y="42751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246971" y="5799078"/>
            <a:ext cx="48243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729017" y="34145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3967048" y="181965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Heater</a:t>
            </a:r>
          </a:p>
        </p:txBody>
      </p:sp>
      <p:cxnSp>
        <p:nvCxnSpPr>
          <p:cNvPr id="96" name="Straight Arrow Connector 95"/>
          <p:cNvCxnSpPr>
            <a:stCxn id="132" idx="1"/>
          </p:cNvCxnSpPr>
          <p:nvPr/>
        </p:nvCxnSpPr>
        <p:spPr>
          <a:xfrm flipH="1">
            <a:off x="4615120" y="1962272"/>
            <a:ext cx="319244" cy="404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138956" y="4974414"/>
            <a:ext cx="0" cy="366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816835" y="4566538"/>
            <a:ext cx="6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Clean</a:t>
            </a:r>
          </a:p>
          <a:p>
            <a:pPr algn="ctr"/>
            <a:r>
              <a:rPr lang="en-CA" sz="1200" dirty="0"/>
              <a:t>Gas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988154" y="1556193"/>
            <a:ext cx="0" cy="33189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2723411" y="1556193"/>
            <a:ext cx="2264743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2747841" y="1589570"/>
            <a:ext cx="0" cy="182489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985946" y="1309972"/>
            <a:ext cx="124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Cool CO</a:t>
            </a:r>
            <a:r>
              <a:rPr lang="en-CA" sz="1000" baseline="-25000" dirty="0"/>
              <a:t>2 </a:t>
            </a:r>
            <a:r>
              <a:rPr lang="en-CA" sz="1000" dirty="0"/>
              <a:t>(&lt;31 ºC.)</a:t>
            </a:r>
            <a:r>
              <a:rPr lang="en-CA" sz="1000" baseline="-25000" dirty="0"/>
              <a:t>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911675" y="1720094"/>
            <a:ext cx="115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Hot CO</a:t>
            </a:r>
            <a:r>
              <a:rPr lang="en-CA" sz="1000" baseline="-25000" dirty="0"/>
              <a:t>2 </a:t>
            </a:r>
            <a:r>
              <a:rPr lang="en-CA" sz="1000" dirty="0"/>
              <a:t>(130 ºC.)</a:t>
            </a:r>
            <a:endParaRPr lang="en-CA" sz="1000" baseline="-25000" dirty="0"/>
          </a:p>
        </p:txBody>
      </p:sp>
      <p:cxnSp>
        <p:nvCxnSpPr>
          <p:cNvPr id="143" name="Straight Connector 142"/>
          <p:cNvCxnSpPr>
            <a:endCxn id="18" idx="0"/>
          </p:cNvCxnSpPr>
          <p:nvPr/>
        </p:nvCxnSpPr>
        <p:spPr>
          <a:xfrm>
            <a:off x="6663044" y="1720094"/>
            <a:ext cx="3361" cy="558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20" y="14363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Lucida Sans" panose="020B0602030504020204" pitchFamily="34" charset="0"/>
              </a:rPr>
              <a:t>Removing </a:t>
            </a:r>
            <a:r>
              <a:rPr lang="en-CA" sz="3600" b="1" dirty="0">
                <a:latin typeface="Lucida Sans" panose="020B0602030504020204" pitchFamily="34" charset="0"/>
              </a:rPr>
              <a:t>Raw Gas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934364" y="1914982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4" name="Straight Arrow Connector 133"/>
          <p:cNvCxnSpPr>
            <a:stCxn id="17" idx="3"/>
            <a:endCxn id="18" idx="1"/>
          </p:cNvCxnSpPr>
          <p:nvPr/>
        </p:nvCxnSpPr>
        <p:spPr>
          <a:xfrm flipV="1">
            <a:off x="4615120" y="2601886"/>
            <a:ext cx="1637186" cy="15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72" idx="3"/>
          </p:cNvCxnSpPr>
          <p:nvPr/>
        </p:nvCxnSpPr>
        <p:spPr>
          <a:xfrm flipH="1">
            <a:off x="2795357" y="1966315"/>
            <a:ext cx="1171693" cy="48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652119" y="1916832"/>
            <a:ext cx="157009" cy="9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5" name="Straight Arrow Connector 154"/>
          <p:cNvCxnSpPr>
            <a:stCxn id="153" idx="2"/>
            <a:endCxn id="132" idx="3"/>
          </p:cNvCxnSpPr>
          <p:nvPr/>
        </p:nvCxnSpPr>
        <p:spPr>
          <a:xfrm flipH="1" flipV="1">
            <a:off x="5050905" y="1962272"/>
            <a:ext cx="601214" cy="9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3" idx="6"/>
          </p:cNvCxnSpPr>
          <p:nvPr/>
        </p:nvCxnSpPr>
        <p:spPr>
          <a:xfrm flipH="1">
            <a:off x="5809128" y="1962272"/>
            <a:ext cx="853918" cy="9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571564" y="1939412"/>
            <a:ext cx="627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TextBox 158"/>
          <p:cNvSpPr txBox="1"/>
          <p:nvPr/>
        </p:nvSpPr>
        <p:spPr>
          <a:xfrm>
            <a:off x="5459506" y="1971143"/>
            <a:ext cx="57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Pump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525449" y="3446413"/>
            <a:ext cx="2116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81718" y="3446413"/>
            <a:ext cx="2492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27511" y="2569694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8" name="Straight Arrow Connector 67"/>
          <p:cNvCxnSpPr>
            <a:stCxn id="63" idx="3"/>
            <a:endCxn id="17" idx="1"/>
          </p:cNvCxnSpPr>
          <p:nvPr/>
        </p:nvCxnSpPr>
        <p:spPr>
          <a:xfrm>
            <a:off x="3744052" y="2616984"/>
            <a:ext cx="2229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273625" y="3367659"/>
            <a:ext cx="2721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Raw Gas is swept from the free space of Absorber 1 with pure cool CO</a:t>
            </a:r>
            <a:r>
              <a:rPr lang="en-CA" baseline="-25000" dirty="0"/>
              <a:t>2</a:t>
            </a:r>
            <a:r>
              <a:rPr lang="en-CA" dirty="0"/>
              <a:t> and sent to Absorber 2 so that hydrocarbons do not contaminate the stored CO</a:t>
            </a:r>
            <a:r>
              <a:rPr lang="en-CA" baseline="-25000" dirty="0"/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78816" y="1923853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2678816" y="3399123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9" name="Straight Connector 58"/>
          <p:cNvCxnSpPr>
            <a:stCxn id="63" idx="2"/>
          </p:cNvCxnSpPr>
          <p:nvPr/>
        </p:nvCxnSpPr>
        <p:spPr>
          <a:xfrm>
            <a:off x="3685782" y="2664274"/>
            <a:ext cx="43626" cy="3143768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944" y="2964322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030944" y="5340586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8956" y="260428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8956" y="2604282"/>
            <a:ext cx="8280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7048" y="247848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Cooler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306" y="2278720"/>
            <a:ext cx="828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Liquid</a:t>
            </a:r>
          </a:p>
          <a:p>
            <a:pPr algn="ctr"/>
            <a:r>
              <a:rPr lang="en-CA" sz="1200" dirty="0"/>
              <a:t>CO</a:t>
            </a:r>
            <a:r>
              <a:rPr lang="en-CA" sz="1200" baseline="-25000" dirty="0"/>
              <a:t>2</a:t>
            </a:r>
            <a:r>
              <a:rPr lang="en-CA" sz="1200" dirty="0"/>
              <a:t> </a:t>
            </a:r>
          </a:p>
          <a:p>
            <a:pPr algn="ctr"/>
            <a:r>
              <a:rPr lang="en-CA" sz="1200" dirty="0"/>
              <a:t>(&lt;31 ºC.)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2829" y="889097"/>
            <a:ext cx="960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Back-</a:t>
            </a:r>
          </a:p>
          <a:p>
            <a:pPr algn="ctr"/>
            <a:r>
              <a:rPr lang="en-CA" sz="1200" dirty="0"/>
              <a:t>Pressure</a:t>
            </a:r>
          </a:p>
          <a:p>
            <a:pPr algn="ctr"/>
            <a:r>
              <a:rPr lang="en-CA" sz="1200" dirty="0"/>
              <a:t>Regulator (&gt;1070 </a:t>
            </a:r>
            <a:r>
              <a:rPr lang="en-CA" sz="1200" dirty="0" err="1"/>
              <a:t>psia</a:t>
            </a:r>
            <a:r>
              <a:rPr lang="en-CA" sz="1200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030944" y="304690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0944" y="339653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0944" y="577218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30944" y="5422555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9017" y="3486268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2771" y="5859825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9379" y="4066727"/>
            <a:ext cx="5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Raw Gas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17379" y="3432518"/>
            <a:ext cx="0" cy="860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83" idx="1"/>
          </p:cNvCxnSpPr>
          <p:nvPr/>
        </p:nvCxnSpPr>
        <p:spPr>
          <a:xfrm>
            <a:off x="2517379" y="3432518"/>
            <a:ext cx="211638" cy="49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21414" y="4248270"/>
            <a:ext cx="13447" cy="1569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34861" y="5799077"/>
            <a:ext cx="49608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7704" y="4293096"/>
            <a:ext cx="591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98554" y="42751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2729017" y="34145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3967048" y="181965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Heater</a:t>
            </a:r>
          </a:p>
        </p:txBody>
      </p:sp>
      <p:cxnSp>
        <p:nvCxnSpPr>
          <p:cNvPr id="96" name="Straight Arrow Connector 95"/>
          <p:cNvCxnSpPr>
            <a:stCxn id="132" idx="1"/>
          </p:cNvCxnSpPr>
          <p:nvPr/>
        </p:nvCxnSpPr>
        <p:spPr>
          <a:xfrm flipH="1">
            <a:off x="4615120" y="1962272"/>
            <a:ext cx="319244" cy="40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138956" y="4974414"/>
            <a:ext cx="0" cy="366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816835" y="4566538"/>
            <a:ext cx="6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Clean</a:t>
            </a:r>
          </a:p>
          <a:p>
            <a:pPr algn="ctr"/>
            <a:r>
              <a:rPr lang="en-CA" sz="1200" dirty="0"/>
              <a:t>Gas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988154" y="1556193"/>
            <a:ext cx="0" cy="3318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2723411" y="1556193"/>
            <a:ext cx="226474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985946" y="1309972"/>
            <a:ext cx="124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Cool CO</a:t>
            </a:r>
            <a:r>
              <a:rPr lang="en-CA" sz="1000" baseline="-25000" dirty="0"/>
              <a:t>2 </a:t>
            </a:r>
            <a:r>
              <a:rPr lang="en-CA" sz="1000" dirty="0"/>
              <a:t>(&lt;31 ºC.)</a:t>
            </a:r>
            <a:r>
              <a:rPr lang="en-CA" sz="1000" baseline="-25000" dirty="0"/>
              <a:t>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911675" y="1720094"/>
            <a:ext cx="115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Hot CO</a:t>
            </a:r>
            <a:r>
              <a:rPr lang="en-CA" sz="1000" baseline="-25000" dirty="0"/>
              <a:t>2 </a:t>
            </a:r>
            <a:r>
              <a:rPr lang="en-CA" sz="1000" dirty="0"/>
              <a:t>(130 ºC.)</a:t>
            </a:r>
            <a:endParaRPr lang="en-CA" sz="1000" baseline="-25000" dirty="0"/>
          </a:p>
        </p:txBody>
      </p:sp>
      <p:cxnSp>
        <p:nvCxnSpPr>
          <p:cNvPr id="143" name="Straight Connector 142"/>
          <p:cNvCxnSpPr>
            <a:endCxn id="18" idx="0"/>
          </p:cNvCxnSpPr>
          <p:nvPr/>
        </p:nvCxnSpPr>
        <p:spPr>
          <a:xfrm>
            <a:off x="6663044" y="1720094"/>
            <a:ext cx="3361" cy="558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latin typeface="Lucida Sans" panose="020B0602030504020204" pitchFamily="34" charset="0"/>
              </a:rPr>
              <a:t>Stripping </a:t>
            </a:r>
            <a:r>
              <a:rPr lang="en-CA" sz="3200" b="1" dirty="0">
                <a:latin typeface="Lucida Sans" panose="020B0602030504020204" pitchFamily="34" charset="0"/>
              </a:rPr>
              <a:t>CO</a:t>
            </a:r>
            <a:r>
              <a:rPr lang="en-CA" sz="3200" b="1" baseline="-25000" dirty="0">
                <a:latin typeface="Lucida Sans" panose="020B0602030504020204" pitchFamily="34" charset="0"/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934364" y="1914982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4" name="Straight Arrow Connector 133"/>
          <p:cNvCxnSpPr>
            <a:stCxn id="17" idx="3"/>
            <a:endCxn id="18" idx="1"/>
          </p:cNvCxnSpPr>
          <p:nvPr/>
        </p:nvCxnSpPr>
        <p:spPr>
          <a:xfrm flipV="1">
            <a:off x="4615120" y="2601886"/>
            <a:ext cx="1637186" cy="1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54" idx="3"/>
          </p:cNvCxnSpPr>
          <p:nvPr/>
        </p:nvCxnSpPr>
        <p:spPr>
          <a:xfrm flipH="1">
            <a:off x="2814182" y="1966315"/>
            <a:ext cx="1152868" cy="24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602941" y="1923560"/>
            <a:ext cx="206188" cy="86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5" name="Straight Arrow Connector 154"/>
          <p:cNvCxnSpPr>
            <a:stCxn id="153" idx="2"/>
            <a:endCxn id="132" idx="3"/>
          </p:cNvCxnSpPr>
          <p:nvPr/>
        </p:nvCxnSpPr>
        <p:spPr>
          <a:xfrm flipH="1" flipV="1">
            <a:off x="5050905" y="1962272"/>
            <a:ext cx="552036" cy="42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3" idx="6"/>
          </p:cNvCxnSpPr>
          <p:nvPr/>
        </p:nvCxnSpPr>
        <p:spPr>
          <a:xfrm flipH="1">
            <a:off x="5809129" y="1962272"/>
            <a:ext cx="853915" cy="42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571564" y="1939412"/>
            <a:ext cx="627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TextBox 158"/>
          <p:cNvSpPr txBox="1"/>
          <p:nvPr/>
        </p:nvSpPr>
        <p:spPr>
          <a:xfrm>
            <a:off x="5459506" y="1971143"/>
            <a:ext cx="57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Pump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97641" y="1919271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/>
          <p:cNvCxnSpPr>
            <a:endCxn id="54" idx="0"/>
          </p:cNvCxnSpPr>
          <p:nvPr/>
        </p:nvCxnSpPr>
        <p:spPr>
          <a:xfrm>
            <a:off x="2752771" y="1556193"/>
            <a:ext cx="3141" cy="363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2"/>
            <a:endCxn id="83" idx="0"/>
          </p:cNvCxnSpPr>
          <p:nvPr/>
        </p:nvCxnSpPr>
        <p:spPr>
          <a:xfrm flipH="1">
            <a:off x="2751877" y="2013851"/>
            <a:ext cx="4035" cy="14007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83" idx="3"/>
          </p:cNvCxnSpPr>
          <p:nvPr/>
        </p:nvCxnSpPr>
        <p:spPr>
          <a:xfrm>
            <a:off x="2774736" y="3437448"/>
            <a:ext cx="2562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627511" y="2569694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TextBox 69"/>
          <p:cNvSpPr txBox="1"/>
          <p:nvPr/>
        </p:nvSpPr>
        <p:spPr>
          <a:xfrm>
            <a:off x="4118803" y="3309261"/>
            <a:ext cx="3380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Some stored CO</a:t>
            </a:r>
            <a:r>
              <a:rPr lang="en-CA" baseline="-25000" dirty="0"/>
              <a:t>2</a:t>
            </a:r>
            <a:r>
              <a:rPr lang="en-CA" dirty="0"/>
              <a:t> is heated to the stripping temperature, 130 ºC, so that absorbed CO</a:t>
            </a:r>
            <a:r>
              <a:rPr lang="en-CA" baseline="-25000" dirty="0"/>
              <a:t>2</a:t>
            </a:r>
            <a:r>
              <a:rPr lang="en-CA" dirty="0"/>
              <a:t> will be released from the bed particles and recovered . This continues until the bed is low in absorbed CO</a:t>
            </a:r>
            <a:r>
              <a:rPr lang="en-CA" baseline="-25000" dirty="0"/>
              <a:t>2</a:t>
            </a:r>
            <a:r>
              <a:rPr lang="en-CA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68" r="38250"/>
          <a:stretch/>
        </p:blipFill>
        <p:spPr bwMode="auto">
          <a:xfrm rot="10800000" flipH="1" flipV="1">
            <a:off x="4523480" y="609601"/>
            <a:ext cx="462744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7682606" y="119742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9150" cy="3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04800" y="838200"/>
            <a:ext cx="8547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1423988"/>
            <a:ext cx="84582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>Paper No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. 183403</a:t>
            </a:r>
          </a:p>
          <a:p>
            <a:pPr algn="ctr"/>
            <a:endParaRPr lang="en-US" sz="2800" b="1" dirty="0" smtClean="0"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Lucida Sans" pitchFamily="34" charset="0"/>
                <a:ea typeface="Times New Roman" pitchFamily="18" charset="0"/>
                <a:cs typeface="Arial" pitchFamily="34" charset="0"/>
              </a:rPr>
              <a:t>New Economical Process to Monetize </a:t>
            </a:r>
            <a:r>
              <a:rPr lang="en-US" sz="2800" b="1" dirty="0" smtClean="0">
                <a:latin typeface="Lucida Sans" pitchFamily="34" charset="0"/>
                <a:ea typeface="Times New Roman" pitchFamily="18" charset="0"/>
                <a:cs typeface="Arial" pitchFamily="34" charset="0"/>
              </a:rPr>
              <a:t>High-CO</a:t>
            </a:r>
            <a:r>
              <a:rPr lang="en-US" sz="2800" b="1" baseline="-30000" dirty="0" smtClean="0">
                <a:latin typeface="Lucida Sans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Lucida Sans" pitchFamily="34" charset="0"/>
                <a:ea typeface="Times New Roman" pitchFamily="18" charset="0"/>
                <a:cs typeface="Arial" pitchFamily="34" charset="0"/>
              </a:rPr>
              <a:t>Natural </a:t>
            </a:r>
            <a:r>
              <a:rPr lang="en-US" sz="2800" b="1" dirty="0">
                <a:latin typeface="Lucida Sans" pitchFamily="34" charset="0"/>
                <a:ea typeface="Times New Roman" pitchFamily="18" charset="0"/>
                <a:cs typeface="Arial" pitchFamily="34" charset="0"/>
              </a:rPr>
              <a:t>Gas</a:t>
            </a:r>
            <a:endParaRPr lang="en-US" sz="2800" dirty="0">
              <a:latin typeface="Lucida Sans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</a:rPr>
              <a:t/>
            </a:r>
            <a:br>
              <a:rPr lang="en-US" altLang="en-US" sz="2800" b="1" dirty="0">
                <a:solidFill>
                  <a:srgbClr val="000000"/>
                </a:solidFill>
              </a:rPr>
            </a:b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3365" y="4761090"/>
            <a:ext cx="5751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dirty="0"/>
              <a:t>Ahmed M. Shahin, Ph.D., Canada Chemical Corporation</a:t>
            </a:r>
            <a:endParaRPr lang="en-CA" dirty="0"/>
          </a:p>
          <a:p>
            <a:pPr hangingPunct="0"/>
            <a:r>
              <a:rPr lang="en-US" dirty="0"/>
              <a:t>Conrad Ayasse, PhD, FCIC, Canada Chemical Corporation</a:t>
            </a:r>
            <a:endParaRPr lang="en-CA" dirty="0"/>
          </a:p>
          <a:p>
            <a:pPr hangingPunct="0"/>
            <a:r>
              <a:rPr lang="en-US" dirty="0"/>
              <a:t>Alan Ayasse, </a:t>
            </a:r>
            <a:r>
              <a:rPr lang="en-US" dirty="0" err="1"/>
              <a:t>MSc</a:t>
            </a:r>
            <a:r>
              <a:rPr lang="en-US" dirty="0"/>
              <a:t>., </a:t>
            </a:r>
            <a:r>
              <a:rPr lang="en-US" dirty="0" err="1"/>
              <a:t>PEng</a:t>
            </a:r>
            <a:r>
              <a:rPr lang="en-US" dirty="0"/>
              <a:t>, Canada Chemical Corporation</a:t>
            </a:r>
            <a:br>
              <a:rPr lang="en-US" dirty="0"/>
            </a:br>
            <a:r>
              <a:rPr lang="en-US" dirty="0"/>
              <a:t>Rob Ayasse, </a:t>
            </a:r>
            <a:r>
              <a:rPr lang="en-US" dirty="0" err="1"/>
              <a:t>MscEcon</a:t>
            </a:r>
            <a:r>
              <a:rPr lang="en-US" dirty="0"/>
              <a:t> (IR), EMBA, Verdis Synfuels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3730" y="4761090"/>
            <a:ext cx="1357594" cy="1169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767" y="4785340"/>
            <a:ext cx="1350703" cy="13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48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944" y="2964322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030944" y="5340586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8956" y="260428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8956" y="2604282"/>
            <a:ext cx="8280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7048" y="247848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Cooler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306" y="2278720"/>
            <a:ext cx="828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Liquid</a:t>
            </a:r>
          </a:p>
          <a:p>
            <a:pPr algn="ctr"/>
            <a:r>
              <a:rPr lang="en-CA" sz="1200" dirty="0"/>
              <a:t>CO</a:t>
            </a:r>
            <a:r>
              <a:rPr lang="en-CA" sz="1200" baseline="-25000" dirty="0"/>
              <a:t>2</a:t>
            </a:r>
            <a:r>
              <a:rPr lang="en-CA" sz="1200" dirty="0"/>
              <a:t> </a:t>
            </a:r>
          </a:p>
          <a:p>
            <a:pPr algn="ctr"/>
            <a:r>
              <a:rPr lang="en-CA" sz="1200" dirty="0"/>
              <a:t>(&lt;31 ºC.)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2829" y="889097"/>
            <a:ext cx="960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Back-</a:t>
            </a:r>
          </a:p>
          <a:p>
            <a:pPr algn="ctr"/>
            <a:r>
              <a:rPr lang="en-CA" sz="1200" dirty="0"/>
              <a:t>Pressure</a:t>
            </a:r>
          </a:p>
          <a:p>
            <a:pPr algn="ctr"/>
            <a:r>
              <a:rPr lang="en-CA" sz="1200" dirty="0"/>
              <a:t>Regulator (&gt;1070 </a:t>
            </a:r>
            <a:r>
              <a:rPr lang="en-CA" sz="1200" dirty="0" err="1"/>
              <a:t>psia</a:t>
            </a:r>
            <a:r>
              <a:rPr lang="en-CA" sz="1200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030944" y="304690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0944" y="339653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0944" y="577218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30944" y="5422555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9017" y="3486268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2771" y="5859825"/>
            <a:ext cx="95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Absorber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9379" y="4066727"/>
            <a:ext cx="5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Raw Gas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17379" y="3432518"/>
            <a:ext cx="0" cy="860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17379" y="3432518"/>
            <a:ext cx="51356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21414" y="4248270"/>
            <a:ext cx="13447" cy="1569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34861" y="5799077"/>
            <a:ext cx="49608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7704" y="4293096"/>
            <a:ext cx="591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98554" y="42751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2729017" y="34145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3967048" y="181965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Heater</a:t>
            </a:r>
          </a:p>
        </p:txBody>
      </p:sp>
      <p:cxnSp>
        <p:nvCxnSpPr>
          <p:cNvPr id="96" name="Straight Arrow Connector 95"/>
          <p:cNvCxnSpPr>
            <a:stCxn id="132" idx="1"/>
          </p:cNvCxnSpPr>
          <p:nvPr/>
        </p:nvCxnSpPr>
        <p:spPr>
          <a:xfrm flipH="1">
            <a:off x="4615120" y="1962272"/>
            <a:ext cx="319244" cy="404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138956" y="4974414"/>
            <a:ext cx="0" cy="366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816835" y="4566538"/>
            <a:ext cx="6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Clean</a:t>
            </a:r>
          </a:p>
          <a:p>
            <a:pPr algn="ctr"/>
            <a:r>
              <a:rPr lang="en-CA" sz="1200" dirty="0"/>
              <a:t>Gas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988154" y="1556193"/>
            <a:ext cx="0" cy="3318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2723411" y="1556193"/>
            <a:ext cx="226474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67" idx="0"/>
          </p:cNvCxnSpPr>
          <p:nvPr/>
        </p:nvCxnSpPr>
        <p:spPr>
          <a:xfrm>
            <a:off x="2747841" y="1589570"/>
            <a:ext cx="0" cy="17956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985946" y="1309972"/>
            <a:ext cx="124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Cool CO</a:t>
            </a:r>
            <a:r>
              <a:rPr lang="en-CA" sz="1000" baseline="-25000" dirty="0"/>
              <a:t>2 </a:t>
            </a:r>
            <a:r>
              <a:rPr lang="en-CA" sz="1000" dirty="0"/>
              <a:t>(&lt;31 ºC.)</a:t>
            </a:r>
            <a:r>
              <a:rPr lang="en-CA" sz="1000" baseline="-25000" dirty="0"/>
              <a:t>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911675" y="1720094"/>
            <a:ext cx="115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Hot CO</a:t>
            </a:r>
            <a:r>
              <a:rPr lang="en-CA" sz="1000" baseline="-25000" dirty="0"/>
              <a:t>2 </a:t>
            </a:r>
            <a:r>
              <a:rPr lang="en-CA" sz="1000" dirty="0"/>
              <a:t>(130 ºC.)</a:t>
            </a:r>
            <a:endParaRPr lang="en-CA" sz="1000" baseline="-25000" dirty="0"/>
          </a:p>
        </p:txBody>
      </p:sp>
      <p:cxnSp>
        <p:nvCxnSpPr>
          <p:cNvPr id="143" name="Straight Connector 142"/>
          <p:cNvCxnSpPr>
            <a:endCxn id="18" idx="0"/>
          </p:cNvCxnSpPr>
          <p:nvPr/>
        </p:nvCxnSpPr>
        <p:spPr>
          <a:xfrm>
            <a:off x="6663044" y="1720094"/>
            <a:ext cx="3361" cy="558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2786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Lucida Sans" panose="020B0602030504020204" pitchFamily="34" charset="0"/>
              </a:rPr>
              <a:t>Flushing </a:t>
            </a:r>
            <a:r>
              <a:rPr lang="en-CA" sz="3600" b="1" dirty="0">
                <a:latin typeface="Lucida Sans" panose="020B0602030504020204" pitchFamily="34" charset="0"/>
              </a:rPr>
              <a:t>Hot Stripping Gas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934364" y="1914982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4" name="Straight Arrow Connector 133"/>
          <p:cNvCxnSpPr>
            <a:stCxn id="17" idx="3"/>
            <a:endCxn id="18" idx="1"/>
          </p:cNvCxnSpPr>
          <p:nvPr/>
        </p:nvCxnSpPr>
        <p:spPr>
          <a:xfrm flipV="1">
            <a:off x="4615120" y="2601886"/>
            <a:ext cx="1637186" cy="1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2723410" y="1966315"/>
            <a:ext cx="124363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602941" y="1923560"/>
            <a:ext cx="206188" cy="86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5" name="Straight Arrow Connector 154"/>
          <p:cNvCxnSpPr>
            <a:stCxn id="153" idx="2"/>
            <a:endCxn id="132" idx="3"/>
          </p:cNvCxnSpPr>
          <p:nvPr/>
        </p:nvCxnSpPr>
        <p:spPr>
          <a:xfrm flipH="1" flipV="1">
            <a:off x="5050905" y="1962272"/>
            <a:ext cx="552036" cy="42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3" idx="6"/>
          </p:cNvCxnSpPr>
          <p:nvPr/>
        </p:nvCxnSpPr>
        <p:spPr>
          <a:xfrm flipH="1">
            <a:off x="5809129" y="1962272"/>
            <a:ext cx="853915" cy="42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571564" y="1939412"/>
            <a:ext cx="627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TextBox 158"/>
          <p:cNvSpPr txBox="1"/>
          <p:nvPr/>
        </p:nvSpPr>
        <p:spPr>
          <a:xfrm>
            <a:off x="5459506" y="1971143"/>
            <a:ext cx="57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Pump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581792" y="2554596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5" name="Rectangle 164"/>
          <p:cNvSpPr/>
          <p:nvPr/>
        </p:nvSpPr>
        <p:spPr>
          <a:xfrm>
            <a:off x="2694500" y="1910946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7" name="Rectangle 166"/>
          <p:cNvSpPr/>
          <p:nvPr/>
        </p:nvSpPr>
        <p:spPr>
          <a:xfrm>
            <a:off x="2689570" y="3385228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TextBox 54"/>
          <p:cNvSpPr txBox="1"/>
          <p:nvPr/>
        </p:nvSpPr>
        <p:spPr>
          <a:xfrm>
            <a:off x="4528546" y="3106254"/>
            <a:ext cx="2553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hot CO</a:t>
            </a:r>
            <a:r>
              <a:rPr lang="en-CA" baseline="-25000" dirty="0"/>
              <a:t>2</a:t>
            </a:r>
            <a:r>
              <a:rPr lang="en-CA" dirty="0"/>
              <a:t> in the free space between the particles is pushed into the cooler with Raw Gas in preparation for starting the absorption cycle on Absorber 1.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0944" y="2964322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030944" y="5340586"/>
            <a:ext cx="2160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38956" y="260428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38956" y="2604282"/>
            <a:ext cx="8280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7048" y="247848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Cooler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306" y="2278720"/>
            <a:ext cx="828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Liquid</a:t>
            </a:r>
          </a:p>
          <a:p>
            <a:pPr algn="ctr"/>
            <a:r>
              <a:rPr lang="en-CA" sz="1200" dirty="0"/>
              <a:t>CO</a:t>
            </a:r>
            <a:r>
              <a:rPr lang="en-CA" sz="1200" baseline="-25000" dirty="0"/>
              <a:t>2</a:t>
            </a:r>
            <a:r>
              <a:rPr lang="en-CA" sz="1200" dirty="0"/>
              <a:t> </a:t>
            </a:r>
          </a:p>
          <a:p>
            <a:pPr algn="ctr"/>
            <a:r>
              <a:rPr lang="en-CA" sz="1200" dirty="0"/>
              <a:t>(&lt;31 ºC.)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2829" y="889097"/>
            <a:ext cx="9604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Back-</a:t>
            </a:r>
          </a:p>
          <a:p>
            <a:pPr algn="ctr"/>
            <a:r>
              <a:rPr lang="en-CA" sz="1200" dirty="0"/>
              <a:t>Pressure</a:t>
            </a:r>
          </a:p>
          <a:p>
            <a:pPr algn="ctr"/>
            <a:r>
              <a:rPr lang="en-CA" sz="1200" dirty="0"/>
              <a:t>Regulator (&gt;1070 </a:t>
            </a:r>
            <a:r>
              <a:rPr lang="en-CA" sz="1200" dirty="0" err="1"/>
              <a:t>psia</a:t>
            </a:r>
            <a:r>
              <a:rPr lang="en-CA" sz="1200" dirty="0"/>
              <a:t>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030944" y="3046909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0944" y="339653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0944" y="577218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30944" y="5422555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30944" y="3046909"/>
            <a:ext cx="216024" cy="34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30944" y="5422555"/>
            <a:ext cx="216024" cy="34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9016" y="3486268"/>
            <a:ext cx="1266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Absorber </a:t>
            </a:r>
            <a:r>
              <a:rPr lang="en-CA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52770" y="5859825"/>
            <a:ext cx="124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Absorber </a:t>
            </a:r>
            <a:r>
              <a:rPr lang="en-CA" b="1" u="sng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9379" y="4066727"/>
            <a:ext cx="55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Raw Gas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517379" y="3432518"/>
            <a:ext cx="0" cy="860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17379" y="3432518"/>
            <a:ext cx="5135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21414" y="4248270"/>
            <a:ext cx="13447" cy="1569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34861" y="5799077"/>
            <a:ext cx="49608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7704" y="4293096"/>
            <a:ext cx="5916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498554" y="42751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2729017" y="34145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3967048" y="1819654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Heater</a:t>
            </a:r>
          </a:p>
        </p:txBody>
      </p:sp>
      <p:cxnSp>
        <p:nvCxnSpPr>
          <p:cNvPr id="96" name="Straight Arrow Connector 95"/>
          <p:cNvCxnSpPr>
            <a:stCxn id="132" idx="1"/>
          </p:cNvCxnSpPr>
          <p:nvPr/>
        </p:nvCxnSpPr>
        <p:spPr>
          <a:xfrm flipH="1">
            <a:off x="4615120" y="1962272"/>
            <a:ext cx="319244" cy="404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138956" y="4974414"/>
            <a:ext cx="0" cy="3661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816835" y="4566538"/>
            <a:ext cx="63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Clean</a:t>
            </a:r>
          </a:p>
          <a:p>
            <a:pPr algn="ctr"/>
            <a:r>
              <a:rPr lang="en-CA" sz="1200" dirty="0"/>
              <a:t>Gas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988154" y="1556193"/>
            <a:ext cx="0" cy="3318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2723411" y="1556193"/>
            <a:ext cx="226474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67" idx="0"/>
          </p:cNvCxnSpPr>
          <p:nvPr/>
        </p:nvCxnSpPr>
        <p:spPr>
          <a:xfrm>
            <a:off x="2747841" y="1589570"/>
            <a:ext cx="0" cy="179565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985946" y="1309972"/>
            <a:ext cx="1246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Cool CO</a:t>
            </a:r>
            <a:r>
              <a:rPr lang="en-CA" sz="1000" baseline="-25000" dirty="0"/>
              <a:t>2 </a:t>
            </a:r>
            <a:r>
              <a:rPr lang="en-CA" sz="1000" dirty="0"/>
              <a:t>(&lt;31 ºC.)</a:t>
            </a:r>
            <a:r>
              <a:rPr lang="en-CA" sz="1000" baseline="-25000" dirty="0"/>
              <a:t>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911675" y="1720094"/>
            <a:ext cx="115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Hot CO</a:t>
            </a:r>
            <a:r>
              <a:rPr lang="en-CA" sz="1000" baseline="-25000" dirty="0"/>
              <a:t>2 </a:t>
            </a:r>
            <a:r>
              <a:rPr lang="en-CA" sz="1000" dirty="0"/>
              <a:t>(130 ºC.)</a:t>
            </a:r>
            <a:endParaRPr lang="en-CA" sz="1000" baseline="-25000" dirty="0"/>
          </a:p>
        </p:txBody>
      </p:sp>
      <p:cxnSp>
        <p:nvCxnSpPr>
          <p:cNvPr id="143" name="Straight Connector 142"/>
          <p:cNvCxnSpPr>
            <a:endCxn id="18" idx="0"/>
          </p:cNvCxnSpPr>
          <p:nvPr/>
        </p:nvCxnSpPr>
        <p:spPr>
          <a:xfrm>
            <a:off x="6663044" y="1720094"/>
            <a:ext cx="3361" cy="558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" y="1436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latin typeface="Lucida Sans" panose="020B0602030504020204" pitchFamily="34" charset="0"/>
              </a:rPr>
              <a:t>Switching </a:t>
            </a:r>
            <a:r>
              <a:rPr lang="en-CA" sz="3200" b="1" dirty="0">
                <a:latin typeface="Lucida Sans" panose="020B0602030504020204" pitchFamily="34" charset="0"/>
              </a:rPr>
              <a:t>Absorbers 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4934364" y="1914982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4" name="Straight Arrow Connector 133"/>
          <p:cNvCxnSpPr>
            <a:stCxn id="17" idx="3"/>
            <a:endCxn id="18" idx="1"/>
          </p:cNvCxnSpPr>
          <p:nvPr/>
        </p:nvCxnSpPr>
        <p:spPr>
          <a:xfrm flipV="1">
            <a:off x="4615120" y="2601886"/>
            <a:ext cx="1637186" cy="15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2723410" y="1966315"/>
            <a:ext cx="124363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602941" y="1923560"/>
            <a:ext cx="206188" cy="86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5" name="Straight Arrow Connector 154"/>
          <p:cNvCxnSpPr>
            <a:stCxn id="153" idx="2"/>
            <a:endCxn id="132" idx="3"/>
          </p:cNvCxnSpPr>
          <p:nvPr/>
        </p:nvCxnSpPr>
        <p:spPr>
          <a:xfrm flipH="1" flipV="1">
            <a:off x="5050905" y="1962272"/>
            <a:ext cx="552036" cy="42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53" idx="6"/>
          </p:cNvCxnSpPr>
          <p:nvPr/>
        </p:nvCxnSpPr>
        <p:spPr>
          <a:xfrm flipH="1">
            <a:off x="5809129" y="1962272"/>
            <a:ext cx="853915" cy="42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571564" y="1939412"/>
            <a:ext cx="627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TextBox 158"/>
          <p:cNvSpPr txBox="1"/>
          <p:nvPr/>
        </p:nvSpPr>
        <p:spPr>
          <a:xfrm>
            <a:off x="5459506" y="1971143"/>
            <a:ext cx="57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Pump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581792" y="2554596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5" name="Rectangle 164"/>
          <p:cNvSpPr/>
          <p:nvPr/>
        </p:nvSpPr>
        <p:spPr>
          <a:xfrm>
            <a:off x="2694500" y="1910946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7" name="Rectangle 166"/>
          <p:cNvSpPr/>
          <p:nvPr/>
        </p:nvSpPr>
        <p:spPr>
          <a:xfrm>
            <a:off x="2689570" y="3385228"/>
            <a:ext cx="116541" cy="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TextBox 54"/>
          <p:cNvSpPr txBox="1"/>
          <p:nvPr/>
        </p:nvSpPr>
        <p:spPr>
          <a:xfrm>
            <a:off x="4304348" y="3468378"/>
            <a:ext cx="2659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Raw Gas stream is re-directed to Absorber 1, and the CO</a:t>
            </a:r>
            <a:r>
              <a:rPr lang="en-CA" baseline="-25000" dirty="0"/>
              <a:t>2</a:t>
            </a:r>
            <a:r>
              <a:rPr lang="en-CA" dirty="0"/>
              <a:t> stripping cycle is begun on Absorber 2.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840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ea typeface="Times New Roman" pitchFamily="18" charset="0"/>
                <a:cs typeface="Arial" pitchFamily="34" charset="0"/>
              </a:rPr>
              <a:t>Conclusions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6505" y="1207029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Enables low-energy dry CO</a:t>
            </a:r>
            <a:r>
              <a:rPr kumimoji="0" lang="en-CA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recovery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  Operates as both physical and chemical absorbent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  Recovers CO</a:t>
            </a:r>
            <a:r>
              <a:rPr kumimoji="0" lang="en-CA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at pressure above absorption pressure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  Recovers CO</a:t>
            </a:r>
            <a:r>
              <a:rPr kumimoji="0" lang="en-CA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from high-pressure natural gas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    a</a:t>
            </a:r>
            <a:r>
              <a:rPr kumimoji="0" lang="en-CA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s a liquid</a:t>
            </a: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without compression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68" r="38250"/>
          <a:stretch/>
        </p:blipFill>
        <p:spPr bwMode="auto">
          <a:xfrm rot="10800000" flipH="1" flipV="1">
            <a:off x="4523480" y="609601"/>
            <a:ext cx="462744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3"/>
          <a:stretch/>
        </p:blipFill>
        <p:spPr bwMode="auto">
          <a:xfrm>
            <a:off x="7682606" y="119742"/>
            <a:ext cx="1232794" cy="6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9150" cy="3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04800" y="838200"/>
            <a:ext cx="8547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1143000"/>
            <a:ext cx="8763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Any Questions?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400585" y="2555783"/>
            <a:ext cx="8610600" cy="2743200"/>
          </a:xfrm>
          <a:prstGeom prst="rect">
            <a:avLst/>
          </a:prstGeom>
        </p:spPr>
        <p:txBody>
          <a:bodyPr numCol="2"/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EBA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cs typeface="Arial"/>
              </a:rPr>
              <a:t>To Engage With Us Further:</a:t>
            </a:r>
          </a:p>
          <a:p>
            <a:pPr algn="l" fontAlgn="auto">
              <a:spcAft>
                <a:spcPts val="0"/>
              </a:spcAft>
              <a:defRPr/>
            </a:pPr>
            <a:endParaRPr lang="en-US" b="0" dirty="0" smtClean="0">
              <a:solidFill>
                <a:srgbClr val="000000"/>
              </a:solidFill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cs typeface="Arial"/>
                <a:hlinkClick r:id="rId6"/>
              </a:rPr>
              <a:t>www.canchem.ca</a:t>
            </a:r>
            <a:endParaRPr lang="en-US" b="0" dirty="0" smtClean="0">
              <a:solidFill>
                <a:srgbClr val="000000"/>
              </a:solidFill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000000"/>
                </a:solidFill>
                <a:cs typeface="Arial"/>
                <a:hlinkClick r:id="rId7"/>
              </a:rPr>
              <a:t>www.Verdisfuels.com</a:t>
            </a:r>
            <a:endParaRPr lang="en-US" b="0" dirty="0" smtClean="0">
              <a:solidFill>
                <a:srgbClr val="000000"/>
              </a:solidFill>
              <a:cs typeface="Aria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2261685" y="6525344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#183403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Monetize High CO2 Natural Gas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Dr. Conrad Ayasse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7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Target high-CO</a:t>
            </a:r>
            <a:r>
              <a:rPr lang="en-CA" sz="3600" b="1" baseline="-25000" dirty="0"/>
              <a:t>2</a:t>
            </a:r>
            <a:r>
              <a:rPr lang="en-CA" sz="3600" b="1" dirty="0"/>
              <a:t> natural gas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62880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Produced gas pressure is </a:t>
            </a:r>
          </a:p>
          <a:p>
            <a:pPr algn="ctr"/>
            <a:r>
              <a:rPr lang="en-CA" sz="3200" dirty="0"/>
              <a:t>greater than 1070 </a:t>
            </a:r>
            <a:r>
              <a:rPr lang="en-CA" sz="3200" dirty="0" err="1"/>
              <a:t>psia</a:t>
            </a:r>
            <a:endParaRPr lang="en-C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4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Lucida Sans" panose="020B0602030504020204" pitchFamily="34" charset="0"/>
              </a:rPr>
              <a:t>CO</a:t>
            </a:r>
            <a:r>
              <a:rPr lang="en-CA" sz="2800" b="1" baseline="-25000" dirty="0" smtClean="0">
                <a:latin typeface="Lucida Sans" panose="020B0602030504020204" pitchFamily="34" charset="0"/>
              </a:rPr>
              <a:t>2 </a:t>
            </a:r>
            <a:r>
              <a:rPr lang="en-CA" sz="2800" b="1" dirty="0" smtClean="0">
                <a:latin typeface="Lucida Sans" panose="020B0602030504020204" pitchFamily="34" charset="0"/>
              </a:rPr>
              <a:t>Removal Alternatives</a:t>
            </a:r>
            <a:endParaRPr lang="en-CA" sz="2800" b="1" dirty="0">
              <a:latin typeface="Lucida Sans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620" y="1358770"/>
            <a:ext cx="77408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Traditional amine processes- </a:t>
            </a:r>
          </a:p>
          <a:p>
            <a:endParaRPr lang="en-CA" sz="2000" u="sng" dirty="0"/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Dilute amine solutions-high energy costs to flash a lot of water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Chemical consumption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Corrosive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Low pressure CO</a:t>
            </a:r>
            <a:r>
              <a:rPr lang="en-CA" sz="2000" baseline="-25000" dirty="0"/>
              <a:t>2</a:t>
            </a:r>
            <a:r>
              <a:rPr lang="en-CA" sz="2000" dirty="0"/>
              <a:t>: high compression costs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u="sng" dirty="0"/>
              <a:t>Cryogenic processes-</a:t>
            </a:r>
          </a:p>
          <a:p>
            <a:endParaRPr lang="en-CA" sz="2000" u="sng" dirty="0"/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Produces liquid CO</a:t>
            </a:r>
            <a:r>
              <a:rPr lang="en-CA" sz="2000" baseline="-25000" dirty="0"/>
              <a:t>2</a:t>
            </a:r>
            <a:r>
              <a:rPr lang="en-CA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High energy costs for cooling and regeneration of the natural gas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Solid CO</a:t>
            </a:r>
            <a:r>
              <a:rPr lang="en-CA" sz="2000" baseline="-25000" dirty="0"/>
              <a:t>2</a:t>
            </a:r>
            <a:r>
              <a:rPr lang="en-CA" sz="2000" dirty="0"/>
              <a:t> causes blockage of equipment 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/>
              <a:t>  Cryogenic fluids are toxic and flammable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4385667" cy="44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25776" y="261229"/>
            <a:ext cx="8008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Estimated </a:t>
            </a:r>
            <a:r>
              <a:rPr kumimoji="0" lang="en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costs of CO</a:t>
            </a:r>
            <a:r>
              <a:rPr kumimoji="0" lang="en-CA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transport and storage for Natuna</a:t>
            </a:r>
            <a:r>
              <a:rPr lang="en-CA" sz="2000" b="1" baseline="30000" dirty="0"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3,</a:t>
            </a:r>
            <a:r>
              <a:rPr lang="en-CA" sz="2000" b="1" dirty="0"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CA" sz="2000" b="1" baseline="30000" dirty="0"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CA" sz="2000" b="1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(Formation at 5715 psi</a:t>
            </a: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C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aseline="30000" dirty="0"/>
              <a:t>3</a:t>
            </a:r>
            <a:r>
              <a:rPr lang="en-US" sz="1200" dirty="0"/>
              <a:t>Assessment of the capture and storage potential of CO</a:t>
            </a:r>
            <a:r>
              <a:rPr lang="en-US" sz="1200" baseline="-25000" dirty="0"/>
              <a:t>2</a:t>
            </a:r>
            <a:r>
              <a:rPr lang="en-US" sz="1200" dirty="0"/>
              <a:t> co-produced with natural gas in South-East Asia, May, 2010. Asia-Pacific Economic Cooperation, APEC Energy Working Group</a:t>
            </a:r>
            <a:endParaRPr lang="en-C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26876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Gas compression  capital cost is USD</a:t>
            </a:r>
            <a:r>
              <a:rPr lang="en-CA" sz="2400" b="1" dirty="0"/>
              <a:t>2.272</a:t>
            </a:r>
            <a:r>
              <a:rPr lang="en-CA" sz="2400" dirty="0"/>
              <a:t> Billion, </a:t>
            </a:r>
            <a:r>
              <a:rPr lang="en-CA" sz="2400" b="1" dirty="0"/>
              <a:t>38%</a:t>
            </a:r>
            <a:r>
              <a:rPr lang="en-CA" sz="2400" dirty="0"/>
              <a:t> of total capital.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328498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Compression operating cost is USD</a:t>
            </a:r>
            <a:r>
              <a:rPr lang="en-CA" sz="2400" b="1" dirty="0"/>
              <a:t>90 </a:t>
            </a:r>
            <a:r>
              <a:rPr lang="en-CA" sz="2400" dirty="0"/>
              <a:t>Million/y,</a:t>
            </a:r>
          </a:p>
          <a:p>
            <a:r>
              <a:rPr lang="en-CA" sz="2400" b="1" dirty="0"/>
              <a:t>51%</a:t>
            </a:r>
            <a:r>
              <a:rPr lang="en-CA" sz="2400" dirty="0"/>
              <a:t> of total operating cost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Dry CO</a:t>
            </a:r>
            <a:r>
              <a:rPr lang="en-CA" sz="3600" b="1" baseline="-25000" dirty="0" smtClean="0"/>
              <a:t>2</a:t>
            </a:r>
            <a:r>
              <a:rPr lang="en-CA" sz="3600" b="1" dirty="0" smtClean="0"/>
              <a:t> </a:t>
            </a:r>
            <a:r>
              <a:rPr lang="en-CA" sz="3600" b="1" dirty="0"/>
              <a:t>A</a:t>
            </a:r>
            <a:r>
              <a:rPr lang="en-CA" sz="3600" b="1" dirty="0" smtClean="0"/>
              <a:t>bsorption </a:t>
            </a:r>
            <a:r>
              <a:rPr lang="en-CA" sz="3600" b="1" dirty="0"/>
              <a:t>C</a:t>
            </a:r>
            <a:r>
              <a:rPr lang="en-CA" sz="3600" b="1" dirty="0" smtClean="0"/>
              <a:t>oncept</a:t>
            </a:r>
            <a:endParaRPr lang="en-C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340768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Absorbent is a packed bed</a:t>
            </a:r>
          </a:p>
          <a:p>
            <a:pPr algn="ctr"/>
            <a:r>
              <a:rPr lang="en-CA" sz="3200" dirty="0"/>
              <a:t> </a:t>
            </a:r>
          </a:p>
          <a:p>
            <a:pPr algn="ctr"/>
            <a:r>
              <a:rPr lang="en-CA" sz="3200" dirty="0"/>
              <a:t>containing porous solid particles 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having 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absorbent polymerized inside the pores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Absorbent </a:t>
            </a:r>
            <a:r>
              <a:rPr lang="en-CA" sz="3600" b="1" dirty="0" smtClean="0"/>
              <a:t>Polymer</a:t>
            </a:r>
            <a:r>
              <a:rPr lang="en-CA" sz="2000" b="1" baseline="30000" dirty="0" smtClean="0"/>
              <a:t>1</a:t>
            </a:r>
            <a:endParaRPr lang="en-CA" sz="2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4076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An </a:t>
            </a:r>
            <a:r>
              <a:rPr lang="en-CA" sz="3200" u="sng" dirty="0"/>
              <a:t>active amine adduct </a:t>
            </a:r>
            <a:r>
              <a:rPr lang="en-CA" sz="3200" dirty="0"/>
              <a:t>is formed </a:t>
            </a:r>
          </a:p>
          <a:p>
            <a:endParaRPr lang="en-CA" sz="3200" dirty="0"/>
          </a:p>
          <a:p>
            <a:r>
              <a:rPr lang="en-CA" sz="3200" dirty="0"/>
              <a:t>within the pores by reacting</a:t>
            </a:r>
          </a:p>
          <a:p>
            <a:r>
              <a:rPr lang="en-CA" sz="3200" dirty="0"/>
              <a:t> </a:t>
            </a:r>
          </a:p>
          <a:p>
            <a:r>
              <a:rPr lang="en-CA" sz="3200" dirty="0"/>
              <a:t>a </a:t>
            </a:r>
            <a:r>
              <a:rPr lang="en-CA" sz="3200" u="sng" dirty="0"/>
              <a:t>polyamine</a:t>
            </a:r>
            <a:r>
              <a:rPr lang="en-CA" sz="3200" dirty="0"/>
              <a:t> and </a:t>
            </a:r>
            <a:r>
              <a:rPr lang="en-CA" sz="3200" dirty="0" err="1"/>
              <a:t>hydrophillic</a:t>
            </a:r>
            <a:r>
              <a:rPr lang="en-CA" sz="3200" dirty="0"/>
              <a:t> </a:t>
            </a:r>
            <a:r>
              <a:rPr lang="en-CA" sz="3200" u="sng" dirty="0" err="1"/>
              <a:t>polyol</a:t>
            </a:r>
            <a:endParaRPr lang="en-CA" sz="3200" u="sng" dirty="0"/>
          </a:p>
          <a:p>
            <a:r>
              <a:rPr lang="en-CA" sz="3200" dirty="0"/>
              <a:t> </a:t>
            </a:r>
          </a:p>
          <a:p>
            <a:r>
              <a:rPr lang="en-CA" sz="3200" dirty="0" err="1"/>
              <a:t>crosslinked</a:t>
            </a:r>
            <a:r>
              <a:rPr lang="en-CA" sz="3200" dirty="0"/>
              <a:t> with an </a:t>
            </a:r>
            <a:r>
              <a:rPr lang="en-CA" sz="3200" u="sng" dirty="0" err="1"/>
              <a:t>aldehyde</a:t>
            </a:r>
            <a:r>
              <a:rPr lang="en-CA" sz="3200" dirty="0"/>
              <a:t> </a:t>
            </a:r>
          </a:p>
          <a:p>
            <a:endParaRPr lang="en-CA" sz="3200" dirty="0"/>
          </a:p>
          <a:p>
            <a:r>
              <a:rPr lang="en-CA" sz="3200" dirty="0"/>
              <a:t>to form a thermally stable absorbent.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OV-30-2014\0427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0404" y="-226349"/>
            <a:ext cx="6575592" cy="75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2915" y="164570"/>
            <a:ext cx="8594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latin typeface="Lucida Sans" panose="020B0602030504020204" pitchFamily="34" charset="0"/>
              </a:rPr>
              <a:t>The Reaction Of </a:t>
            </a:r>
            <a:r>
              <a:rPr lang="en-CA" sz="2400" b="1" dirty="0" err="1" smtClean="0">
                <a:latin typeface="Lucida Sans" panose="020B0602030504020204" pitchFamily="34" charset="0"/>
              </a:rPr>
              <a:t>Polyethyleneimine</a:t>
            </a:r>
            <a:r>
              <a:rPr lang="en-CA" sz="2400" b="1" dirty="0" smtClean="0">
                <a:latin typeface="Lucida Sans" panose="020B0602030504020204" pitchFamily="34" charset="0"/>
              </a:rPr>
              <a:t> With </a:t>
            </a:r>
            <a:r>
              <a:rPr lang="en-CA" sz="2400" b="1" dirty="0" err="1" smtClean="0">
                <a:latin typeface="Lucida Sans" panose="020B0602030504020204" pitchFamily="34" charset="0"/>
              </a:rPr>
              <a:t>Polyvinylalcohol</a:t>
            </a:r>
            <a:r>
              <a:rPr lang="en-CA" sz="2400" b="1" dirty="0" smtClean="0">
                <a:latin typeface="Lucida Sans" panose="020B0602030504020204" pitchFamily="34" charset="0"/>
              </a:rPr>
              <a:t> in </a:t>
            </a:r>
            <a:r>
              <a:rPr lang="en-CA" sz="2400" b="1" dirty="0">
                <a:latin typeface="Lucida Sans" panose="020B0602030504020204" pitchFamily="34" charset="0"/>
              </a:rPr>
              <a:t>t</a:t>
            </a:r>
            <a:r>
              <a:rPr lang="en-CA" sz="2400" b="1" dirty="0" smtClean="0">
                <a:latin typeface="Lucida Sans" panose="020B0602030504020204" pitchFamily="34" charset="0"/>
              </a:rPr>
              <a:t>he Presence of Acetic Acid</a:t>
            </a:r>
            <a:endParaRPr lang="en-CA" sz="2400" b="1" dirty="0">
              <a:latin typeface="Lucida Sans" panose="020B0602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5176" y="1205737"/>
            <a:ext cx="259977" cy="467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864659" y="1721224"/>
            <a:ext cx="672353" cy="25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519090" y="1721224"/>
            <a:ext cx="202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PEI, </a:t>
            </a:r>
            <a:r>
              <a:rPr lang="en-CA" sz="1200" dirty="0"/>
              <a:t>MW 1300 AMU 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1929" y="2090556"/>
            <a:ext cx="5880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4043" y="1721224"/>
            <a:ext cx="333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PVA, </a:t>
            </a:r>
            <a:r>
              <a:rPr lang="en-CA" sz="1200" dirty="0"/>
              <a:t>MW 85,000-124,000 AMU</a:t>
            </a:r>
          </a:p>
        </p:txBody>
      </p:sp>
      <p:sp>
        <p:nvSpPr>
          <p:cNvPr id="14" name="Oval 13"/>
          <p:cNvSpPr/>
          <p:nvPr/>
        </p:nvSpPr>
        <p:spPr>
          <a:xfrm>
            <a:off x="1721224" y="4885765"/>
            <a:ext cx="286869" cy="24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21625" y="4222377"/>
            <a:ext cx="286869" cy="24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3845860" y="4231342"/>
            <a:ext cx="286869" cy="24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5656732" y="4509249"/>
            <a:ext cx="286869" cy="24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1156450" y="5082987"/>
            <a:ext cx="195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Reactive secondary or tertiary amines react with CO</a:t>
            </a:r>
            <a:r>
              <a:rPr lang="en-CA" baseline="-25000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91839" y="5109882"/>
            <a:ext cx="286869" cy="24204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5943601" y="5351929"/>
            <a:ext cx="174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Bonds to support surface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5860" y="4751296"/>
            <a:ext cx="163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Solid polyamine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32847" y="3953435"/>
            <a:ext cx="4858871" cy="22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6391836" y="4104057"/>
            <a:ext cx="129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SPAA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2261685" y="6525344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#183123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H2S Removal &amp; Conversion to Elemental Sulfur </a:t>
            </a: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• </a:t>
            </a: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Dr. Conrad Ayasse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600" y="1484784"/>
          <a:ext cx="7128789" cy="3384376"/>
        </p:xfrm>
        <a:graphic>
          <a:graphicData uri="http://schemas.openxmlformats.org/drawingml/2006/table">
            <a:tbl>
              <a:tblPr/>
              <a:tblGrid>
                <a:gridCol w="237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400" b="1" dirty="0">
                          <a:latin typeface="Times New Roman"/>
                          <a:ea typeface="Calibri"/>
                          <a:cs typeface="Times New Roman"/>
                        </a:rPr>
                        <a:t>Support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latin typeface="Times New Roman"/>
                          <a:ea typeface="Calibri"/>
                          <a:cs typeface="Times New Roman"/>
                        </a:rPr>
                        <a:t>Aerolyst</a:t>
                      </a:r>
                      <a:r>
                        <a:rPr lang="en-CA" sz="2400" b="1" dirty="0">
                          <a:latin typeface="Times New Roman"/>
                          <a:ea typeface="Calibri"/>
                          <a:cs typeface="Times New Roman"/>
                        </a:rPr>
                        <a:t> 3038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latin typeface="Times New Roman"/>
                          <a:ea typeface="Calibri"/>
                          <a:cs typeface="Times New Roman"/>
                        </a:rPr>
                        <a:t>Aerolyst</a:t>
                      </a:r>
                      <a:r>
                        <a:rPr lang="en-CA" sz="2400" b="1" dirty="0">
                          <a:latin typeface="Times New Roman"/>
                          <a:ea typeface="Calibri"/>
                          <a:cs typeface="Times New Roman"/>
                        </a:rPr>
                        <a:t> 3046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1200" b="1">
                          <a:latin typeface="Times New Roman"/>
                          <a:ea typeface="Calibri"/>
                          <a:cs typeface="Times New Roman"/>
                        </a:rPr>
                        <a:t>Basic compound</a:t>
                      </a:r>
                      <a:endParaRPr lang="en-C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1200">
                          <a:latin typeface="Times New Roman"/>
                          <a:ea typeface="Calibri"/>
                          <a:cs typeface="Times New Roman"/>
                        </a:rPr>
                        <a:t>Aerosil 380</a:t>
                      </a:r>
                      <a:endParaRPr lang="en-C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1200">
                          <a:latin typeface="Times New Roman"/>
                          <a:ea typeface="Calibri"/>
                          <a:cs typeface="Times New Roman"/>
                        </a:rPr>
                        <a:t>Aerosil 380</a:t>
                      </a:r>
                      <a:endParaRPr lang="en-C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Times New Roman"/>
                          <a:ea typeface="Calibri"/>
                          <a:cs typeface="Times New Roman"/>
                        </a:rPr>
                        <a:t>Shape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Extrudates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Rings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Times New Roman"/>
                          <a:ea typeface="Calibri"/>
                          <a:cs typeface="Times New Roman"/>
                        </a:rPr>
                        <a:t>Diameter, mm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OD 4.7, ID 2.0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Times New Roman"/>
                          <a:ea typeface="Calibri"/>
                          <a:cs typeface="Times New Roman"/>
                        </a:rPr>
                        <a:t>Surface area, m</a:t>
                      </a:r>
                      <a:r>
                        <a:rPr lang="en-CA" sz="2000" b="1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CA" sz="2000" b="1" dirty="0">
                          <a:latin typeface="Times New Roman"/>
                          <a:ea typeface="Calibri"/>
                          <a:cs typeface="Times New Roman"/>
                        </a:rPr>
                        <a:t>/g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Times New Roman"/>
                          <a:ea typeface="Calibri"/>
                          <a:cs typeface="Times New Roman"/>
                        </a:rPr>
                        <a:t>270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Times New Roman"/>
                          <a:ea typeface="Calibri"/>
                          <a:cs typeface="Times New Roman"/>
                        </a:rPr>
                        <a:t>Pore volume, ml/g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Times New Roman"/>
                          <a:ea typeface="Calibri"/>
                          <a:cs typeface="Times New Roman"/>
                        </a:rPr>
                        <a:t>0.9-1.0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Times New Roman"/>
                          <a:ea typeface="Calibri"/>
                          <a:cs typeface="Times New Roman"/>
                        </a:rPr>
                        <a:t>0.8-0.9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Times New Roman"/>
                          <a:ea typeface="Calibri"/>
                          <a:cs typeface="Times New Roman"/>
                        </a:rPr>
                        <a:t>Tapped density, g/l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400-460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Times New Roman"/>
                          <a:ea typeface="Calibri"/>
                          <a:cs typeface="Times New Roman"/>
                        </a:rPr>
                        <a:t>340-400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Times New Roman"/>
                          <a:ea typeface="Calibri"/>
                          <a:cs typeface="Times New Roman"/>
                        </a:rPr>
                        <a:t>Si content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>
                          <a:latin typeface="Times New Roman"/>
                          <a:ea typeface="Calibri"/>
                          <a:cs typeface="Times New Roman"/>
                        </a:rPr>
                        <a:t>99.8</a:t>
                      </a:r>
                      <a:endParaRPr lang="en-CA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Times New Roman"/>
                          <a:ea typeface="Calibri"/>
                          <a:cs typeface="Times New Roman"/>
                        </a:rPr>
                        <a:t>99.8</a:t>
                      </a:r>
                      <a:endParaRPr lang="en-CA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99405" y="548680"/>
            <a:ext cx="5642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  <a:ea typeface="Times New Roman" pitchFamily="18" charset="0"/>
                <a:cs typeface="Times New Roman" pitchFamily="18" charset="0"/>
              </a:rPr>
              <a:t>Silica Absorbent Supports</a:t>
            </a:r>
            <a:endParaRPr kumimoji="0" lang="en-C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934</Words>
  <Application>Microsoft Office PowerPoint</Application>
  <PresentationFormat>On-screen Show (4:3)</PresentationFormat>
  <Paragraphs>227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 1</dc:creator>
  <cp:lastModifiedBy>Custom 1</cp:lastModifiedBy>
  <cp:revision>142</cp:revision>
  <dcterms:created xsi:type="dcterms:W3CDTF">2016-10-27T21:46:08Z</dcterms:created>
  <dcterms:modified xsi:type="dcterms:W3CDTF">2016-11-22T22:10:49Z</dcterms:modified>
</cp:coreProperties>
</file>